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1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12"/>
  </p:normalViewPr>
  <p:slideViewPr>
    <p:cSldViewPr snapToGrid="0" snapToObjects="1">
      <p:cViewPr>
        <p:scale>
          <a:sx n="125" d="100"/>
          <a:sy n="125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1699C-DC9C-9E46-929E-D6F486CF3DD3}" type="datetimeFigureOut">
              <a:rPr lang="fr-FR" smtClean="0"/>
              <a:t>12/01/2018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8CEC8-4610-884D-ACF8-E954C229F0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059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8CEC8-4610-884D-ACF8-E954C229F0A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88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E5F2-28DF-9A4A-BD21-4B5B12B8777D}" type="datetimeFigureOut">
              <a:rPr lang="fr-FR" smtClean="0"/>
              <a:t>12/01/2018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7661-86B4-244A-B9EE-2F70C55F60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37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E5F2-28DF-9A4A-BD21-4B5B12B8777D}" type="datetimeFigureOut">
              <a:rPr lang="fr-FR" smtClean="0"/>
              <a:t>12/01/2018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7661-86B4-244A-B9EE-2F70C55F60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60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E5F2-28DF-9A4A-BD21-4B5B12B8777D}" type="datetimeFigureOut">
              <a:rPr lang="fr-FR" smtClean="0"/>
              <a:t>12/01/2018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7661-86B4-244A-B9EE-2F70C55F60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96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E5F2-28DF-9A4A-BD21-4B5B12B8777D}" type="datetimeFigureOut">
              <a:rPr lang="fr-FR" smtClean="0"/>
              <a:t>12/01/2018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7661-86B4-244A-B9EE-2F70C55F60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5763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E5F2-28DF-9A4A-BD21-4B5B12B8777D}" type="datetimeFigureOut">
              <a:rPr lang="fr-FR" smtClean="0"/>
              <a:t>12/01/2018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7661-86B4-244A-B9EE-2F70C55F60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66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E5F2-28DF-9A4A-BD21-4B5B12B8777D}" type="datetimeFigureOut">
              <a:rPr lang="fr-FR" smtClean="0"/>
              <a:t>12/01/2018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7661-86B4-244A-B9EE-2F70C55F60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82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E5F2-28DF-9A4A-BD21-4B5B12B8777D}" type="datetimeFigureOut">
              <a:rPr lang="fr-FR" smtClean="0"/>
              <a:t>12/01/2018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7661-86B4-244A-B9EE-2F70C55F60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19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E5F2-28DF-9A4A-BD21-4B5B12B8777D}" type="datetimeFigureOut">
              <a:rPr lang="fr-FR" smtClean="0"/>
              <a:t>12/01/2018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7661-86B4-244A-B9EE-2F70C55F60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50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E5F2-28DF-9A4A-BD21-4B5B12B8777D}" type="datetimeFigureOut">
              <a:rPr lang="fr-FR" smtClean="0"/>
              <a:t>12/01/2018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7661-86B4-244A-B9EE-2F70C55F60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3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E5F2-28DF-9A4A-BD21-4B5B12B8777D}" type="datetimeFigureOut">
              <a:rPr lang="fr-FR" smtClean="0"/>
              <a:t>12/01/2018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7661-86B4-244A-B9EE-2F70C55F60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8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E5F2-28DF-9A4A-BD21-4B5B12B8777D}" type="datetimeFigureOut">
              <a:rPr lang="fr-FR" smtClean="0"/>
              <a:t>12/01/2018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7661-86B4-244A-B9EE-2F70C55F60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78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2E5F2-28DF-9A4A-BD21-4B5B12B8777D}" type="datetimeFigureOut">
              <a:rPr lang="fr-FR" smtClean="0"/>
              <a:t>12/01/2018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27661-86B4-244A-B9EE-2F70C55F60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04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ecolebadbaco@gmail.com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6229302" y="204646"/>
            <a:ext cx="6026794" cy="7221415"/>
            <a:chOff x="-19093" y="206887"/>
            <a:chExt cx="6026794" cy="7221415"/>
          </a:xfrm>
        </p:grpSpPr>
        <p:sp>
          <p:nvSpPr>
            <p:cNvPr id="78" name="Soleil 77"/>
            <p:cNvSpPr/>
            <p:nvPr/>
          </p:nvSpPr>
          <p:spPr>
            <a:xfrm>
              <a:off x="34684" y="3783753"/>
              <a:ext cx="1244153" cy="1125619"/>
            </a:xfrm>
            <a:prstGeom prst="sun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7" name="Image 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254" r="14773" b="48471"/>
            <a:stretch/>
          </p:blipFill>
          <p:spPr>
            <a:xfrm rot="21417060">
              <a:off x="418531" y="206887"/>
              <a:ext cx="4977847" cy="328637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grpSp>
          <p:nvGrpSpPr>
            <p:cNvPr id="72" name="Grouper 71"/>
            <p:cNvGrpSpPr/>
            <p:nvPr/>
          </p:nvGrpSpPr>
          <p:grpSpPr>
            <a:xfrm>
              <a:off x="168684" y="6071514"/>
              <a:ext cx="4485146" cy="1356788"/>
              <a:chOff x="2909190" y="4676620"/>
              <a:chExt cx="3578770" cy="1356788"/>
            </a:xfrm>
          </p:grpSpPr>
          <p:sp>
            <p:nvSpPr>
              <p:cNvPr id="9" name="Ellipse 8"/>
              <p:cNvSpPr>
                <a:spLocks noChangeAspect="1"/>
              </p:cNvSpPr>
              <p:nvPr/>
            </p:nvSpPr>
            <p:spPr>
              <a:xfrm rot="21214680">
                <a:off x="2909190" y="4676620"/>
                <a:ext cx="3578770" cy="696227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>
                  <a:spcAft>
                    <a:spcPts val="600"/>
                  </a:spcAft>
                </a:pPr>
                <a:endParaRPr lang="fr-FR" sz="20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0" name="ZoneTexte 9"/>
              <p:cNvSpPr txBox="1"/>
              <p:nvPr/>
            </p:nvSpPr>
            <p:spPr>
              <a:xfrm rot="21191419">
                <a:off x="3040550" y="4740746"/>
                <a:ext cx="3310385" cy="12926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fr-FR" sz="2000" b="1" dirty="0">
                    <a:solidFill>
                      <a:schemeClr val="bg1"/>
                    </a:solidFill>
                    <a:latin typeface="Arial Rounded MT Bold" charset="0"/>
                    <a:ea typeface="Arial Rounded MT Bold" charset="0"/>
                    <a:cs typeface="Arial Rounded MT Bold" charset="0"/>
                  </a:rPr>
                  <a:t>OUVERT A TOUS DE 7 A 15 ANS</a:t>
                </a:r>
                <a:endParaRPr lang="fr-FR" b="1" dirty="0">
                  <a:solidFill>
                    <a:schemeClr val="bg1"/>
                  </a:solidFill>
                  <a:latin typeface="Arial Rounded MT Bold" charset="0"/>
                  <a:ea typeface="Arial Rounded MT Bold" charset="0"/>
                  <a:cs typeface="Arial Rounded MT Bold" charset="0"/>
                </a:endParaRPr>
              </a:p>
              <a:p>
                <a:endParaRPr lang="fr-FR" dirty="0">
                  <a:solidFill>
                    <a:schemeClr val="bg1"/>
                  </a:solidFill>
                  <a:latin typeface="Arial Rounded MT Bold" charset="0"/>
                  <a:ea typeface="Arial Rounded MT Bold" charset="0"/>
                  <a:cs typeface="Arial Rounded MT Bold" charset="0"/>
                </a:endParaRPr>
              </a:p>
            </p:txBody>
          </p:sp>
        </p:grpSp>
        <p:grpSp>
          <p:nvGrpSpPr>
            <p:cNvPr id="74" name="Grouper 73"/>
            <p:cNvGrpSpPr/>
            <p:nvPr/>
          </p:nvGrpSpPr>
          <p:grpSpPr>
            <a:xfrm rot="19610123">
              <a:off x="-19093" y="5391137"/>
              <a:ext cx="1614594" cy="868688"/>
              <a:chOff x="495324" y="4812344"/>
              <a:chExt cx="1614594" cy="868688"/>
            </a:xfrm>
          </p:grpSpPr>
          <p:sp>
            <p:nvSpPr>
              <p:cNvPr id="41" name="Ellipse 40"/>
              <p:cNvSpPr>
                <a:spLocks noChangeAspect="1"/>
              </p:cNvSpPr>
              <p:nvPr/>
            </p:nvSpPr>
            <p:spPr>
              <a:xfrm rot="21214680">
                <a:off x="495324" y="4812344"/>
                <a:ext cx="1614594" cy="86868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>
                  <a:spcAft>
                    <a:spcPts val="600"/>
                  </a:spcAft>
                </a:pPr>
                <a:endParaRPr lang="fr-FR" sz="20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2" name="ZoneTexte 41"/>
              <p:cNvSpPr txBox="1"/>
              <p:nvPr/>
            </p:nvSpPr>
            <p:spPr>
              <a:xfrm rot="21274533">
                <a:off x="592402" y="4955267"/>
                <a:ext cx="1420439" cy="4301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fr-FR" sz="2000" b="1" dirty="0">
                    <a:solidFill>
                      <a:srgbClr val="FFFFFF"/>
                    </a:solidFill>
                    <a:latin typeface="Arial Rounded MT Bold" charset="0"/>
                    <a:ea typeface="Arial Rounded MT Bold" charset="0"/>
                    <a:cs typeface="Arial Rounded MT Bold" charset="0"/>
                  </a:rPr>
                  <a:t>INITIATION</a:t>
                </a:r>
                <a:endParaRPr lang="fr-FR" b="1" dirty="0">
                  <a:solidFill>
                    <a:srgbClr val="FFFFFF"/>
                  </a:solidFill>
                  <a:latin typeface="Arial Rounded MT Bold" charset="0"/>
                  <a:ea typeface="Arial Rounded MT Bold" charset="0"/>
                  <a:cs typeface="Arial Rounded MT Bold" charset="0"/>
                </a:endParaRPr>
              </a:p>
              <a:p>
                <a:endParaRPr lang="fr-FR" dirty="0">
                  <a:latin typeface="Arial Rounded MT Bold" charset="0"/>
                  <a:ea typeface="Arial Rounded MT Bold" charset="0"/>
                  <a:cs typeface="Arial Rounded MT Bold" charset="0"/>
                </a:endParaRPr>
              </a:p>
            </p:txBody>
          </p:sp>
        </p:grpSp>
        <p:sp>
          <p:nvSpPr>
            <p:cNvPr id="73" name="Rectangle 72"/>
            <p:cNvSpPr/>
            <p:nvPr/>
          </p:nvSpPr>
          <p:spPr>
            <a:xfrm rot="21099526">
              <a:off x="1139328" y="3548972"/>
              <a:ext cx="4774407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6000" b="1" i="1" spc="-300" dirty="0">
                  <a:solidFill>
                    <a:srgbClr val="00B050"/>
                  </a:solidFill>
                  <a:latin typeface="Casual" charset="0"/>
                  <a:ea typeface="Casual" charset="0"/>
                  <a:cs typeface="Casual" charset="0"/>
                </a:rPr>
                <a:t>STAGE JEUNES</a:t>
              </a:r>
            </a:p>
          </p:txBody>
        </p:sp>
        <p:sp>
          <p:nvSpPr>
            <p:cNvPr id="75" name="Rectangle 74"/>
            <p:cNvSpPr/>
            <p:nvPr/>
          </p:nvSpPr>
          <p:spPr>
            <a:xfrm rot="21061828">
              <a:off x="1054701" y="4377685"/>
              <a:ext cx="49530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2800" b="1" spc="-300" dirty="0">
                  <a:solidFill>
                    <a:srgbClr val="00B0F0"/>
                  </a:solidFill>
                  <a:latin typeface="Arial"/>
                  <a:cs typeface="Arial"/>
                </a:rPr>
                <a:t>Du </a:t>
              </a:r>
              <a:r>
                <a:rPr lang="fr-FR" sz="2000" b="1" spc="-300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lang="fr-FR" sz="2800" b="1" spc="-300" dirty="0">
                  <a:solidFill>
                    <a:srgbClr val="00B0F0"/>
                  </a:solidFill>
                  <a:latin typeface="Arial"/>
                  <a:cs typeface="Arial"/>
                </a:rPr>
                <a:t>19 au 23 Février 2017</a:t>
              </a:r>
              <a:endParaRPr lang="fr-FR" sz="2400" b="1" spc="-300" dirty="0">
                <a:solidFill>
                  <a:srgbClr val="00B0F0"/>
                </a:solidFill>
                <a:latin typeface="Arial"/>
                <a:cs typeface="Arial"/>
              </a:endParaRPr>
            </a:p>
          </p:txBody>
        </p:sp>
        <p:pic>
          <p:nvPicPr>
            <p:cNvPr id="76" name="Image 75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111" t="18294" r="11265" b="22754"/>
            <a:stretch/>
          </p:blipFill>
          <p:spPr>
            <a:xfrm>
              <a:off x="4846628" y="6106534"/>
              <a:ext cx="872549" cy="648000"/>
            </a:xfrm>
            <a:prstGeom prst="rect">
              <a:avLst/>
            </a:prstGeom>
          </p:spPr>
        </p:pic>
        <p:grpSp>
          <p:nvGrpSpPr>
            <p:cNvPr id="79" name="Grouper 78"/>
            <p:cNvGrpSpPr/>
            <p:nvPr/>
          </p:nvGrpSpPr>
          <p:grpSpPr>
            <a:xfrm rot="1144587">
              <a:off x="1388786" y="5212195"/>
              <a:ext cx="3269174" cy="866038"/>
              <a:chOff x="3076351" y="4678602"/>
              <a:chExt cx="3578770" cy="866038"/>
            </a:xfrm>
          </p:grpSpPr>
          <p:sp>
            <p:nvSpPr>
              <p:cNvPr id="80" name="Ellipse 79"/>
              <p:cNvSpPr>
                <a:spLocks noChangeAspect="1"/>
              </p:cNvSpPr>
              <p:nvPr/>
            </p:nvSpPr>
            <p:spPr>
              <a:xfrm rot="20455413">
                <a:off x="3076351" y="4678602"/>
                <a:ext cx="3578770" cy="6962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>
                  <a:spcAft>
                    <a:spcPts val="600"/>
                  </a:spcAft>
                </a:pPr>
                <a:endParaRPr lang="fr-FR" sz="20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 rot="20455413">
                <a:off x="3248007" y="4713643"/>
                <a:ext cx="3310385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fr-FR" sz="2000" b="1" dirty="0">
                    <a:solidFill>
                      <a:schemeClr val="bg1"/>
                    </a:solidFill>
                    <a:latin typeface="Arial Rounded MT Bold" charset="0"/>
                    <a:ea typeface="Arial Rounded MT Bold" charset="0"/>
                    <a:cs typeface="Arial Rounded MT Bold" charset="0"/>
                  </a:rPr>
                  <a:t>PERFECTIONNEMENT</a:t>
                </a:r>
                <a:endParaRPr lang="fr-FR" b="1" dirty="0">
                  <a:solidFill>
                    <a:schemeClr val="bg1"/>
                  </a:solidFill>
                  <a:latin typeface="Arial Rounded MT Bold" charset="0"/>
                  <a:ea typeface="Arial Rounded MT Bold" charset="0"/>
                  <a:cs typeface="Arial Rounded MT Bold" charset="0"/>
                </a:endParaRPr>
              </a:p>
              <a:p>
                <a:endParaRPr lang="fr-FR" dirty="0">
                  <a:solidFill>
                    <a:schemeClr val="bg1"/>
                  </a:solidFill>
                  <a:latin typeface="Arial Rounded MT Bold" charset="0"/>
                  <a:ea typeface="Arial Rounded MT Bold" charset="0"/>
                  <a:cs typeface="Arial Rounded MT Bold" charset="0"/>
                </a:endParaRPr>
              </a:p>
            </p:txBody>
          </p:sp>
        </p:grpSp>
        <p:grpSp>
          <p:nvGrpSpPr>
            <p:cNvPr id="114" name="Grouper 113"/>
            <p:cNvGrpSpPr>
              <a:grpSpLocks noChangeAspect="1"/>
            </p:cNvGrpSpPr>
            <p:nvPr/>
          </p:nvGrpSpPr>
          <p:grpSpPr>
            <a:xfrm rot="1766858">
              <a:off x="5038587" y="5130363"/>
              <a:ext cx="152131" cy="224857"/>
              <a:chOff x="5772971" y="1066718"/>
              <a:chExt cx="2755845" cy="3380344"/>
            </a:xfrm>
            <a:solidFill>
              <a:schemeClr val="tx2"/>
            </a:solidFill>
            <a:effectLst/>
          </p:grpSpPr>
          <p:sp>
            <p:nvSpPr>
              <p:cNvPr id="115" name="Ellipse 114"/>
              <p:cNvSpPr/>
              <p:nvPr/>
            </p:nvSpPr>
            <p:spPr>
              <a:xfrm>
                <a:off x="6378297" y="1066718"/>
                <a:ext cx="1533963" cy="180591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  <p:sp>
            <p:nvSpPr>
              <p:cNvPr id="116" name="Trapèze 115"/>
              <p:cNvSpPr/>
              <p:nvPr/>
            </p:nvSpPr>
            <p:spPr>
              <a:xfrm>
                <a:off x="5772971" y="2174321"/>
                <a:ext cx="2739320" cy="1679280"/>
              </a:xfrm>
              <a:prstGeom prst="trapezoid">
                <a:avLst>
                  <a:gd name="adj" fmla="val 37382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  <p:sp>
            <p:nvSpPr>
              <p:cNvPr id="117" name="Ellipse 116"/>
              <p:cNvSpPr/>
              <p:nvPr/>
            </p:nvSpPr>
            <p:spPr>
              <a:xfrm>
                <a:off x="5773119" y="3507680"/>
                <a:ext cx="823532" cy="770487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  <p:sp>
            <p:nvSpPr>
              <p:cNvPr id="118" name="Ellipse 117"/>
              <p:cNvSpPr/>
              <p:nvPr/>
            </p:nvSpPr>
            <p:spPr>
              <a:xfrm>
                <a:off x="6378297" y="3660080"/>
                <a:ext cx="823532" cy="770487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  <p:sp>
            <p:nvSpPr>
              <p:cNvPr id="119" name="Ellipse 118"/>
              <p:cNvSpPr/>
              <p:nvPr/>
            </p:nvSpPr>
            <p:spPr>
              <a:xfrm>
                <a:off x="7006258" y="3676575"/>
                <a:ext cx="823532" cy="770487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  <p:sp>
            <p:nvSpPr>
              <p:cNvPr id="120" name="Ellipse 119"/>
              <p:cNvSpPr/>
              <p:nvPr/>
            </p:nvSpPr>
            <p:spPr>
              <a:xfrm>
                <a:off x="7705284" y="3567324"/>
                <a:ext cx="823532" cy="770487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</p:grpSp>
        <p:grpSp>
          <p:nvGrpSpPr>
            <p:cNvPr id="121" name="Grouper 120"/>
            <p:cNvGrpSpPr>
              <a:grpSpLocks noChangeAspect="1"/>
            </p:cNvGrpSpPr>
            <p:nvPr/>
          </p:nvGrpSpPr>
          <p:grpSpPr>
            <a:xfrm rot="17966858">
              <a:off x="5189316" y="5094178"/>
              <a:ext cx="185924" cy="183986"/>
              <a:chOff x="5772992" y="1066718"/>
              <a:chExt cx="2755824" cy="3380344"/>
            </a:xfrm>
            <a:solidFill>
              <a:schemeClr val="tx2"/>
            </a:solidFill>
            <a:effectLst/>
          </p:grpSpPr>
          <p:sp>
            <p:nvSpPr>
              <p:cNvPr id="122" name="Ellipse 121"/>
              <p:cNvSpPr/>
              <p:nvPr/>
            </p:nvSpPr>
            <p:spPr>
              <a:xfrm>
                <a:off x="6378297" y="1066718"/>
                <a:ext cx="1533963" cy="180591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  <p:sp>
            <p:nvSpPr>
              <p:cNvPr id="123" name="Trapèze 122"/>
              <p:cNvSpPr/>
              <p:nvPr/>
            </p:nvSpPr>
            <p:spPr>
              <a:xfrm>
                <a:off x="5772992" y="2174317"/>
                <a:ext cx="2739330" cy="1679281"/>
              </a:xfrm>
              <a:prstGeom prst="trapezoid">
                <a:avLst>
                  <a:gd name="adj" fmla="val 37382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  <p:sp>
            <p:nvSpPr>
              <p:cNvPr id="124" name="Ellipse 123"/>
              <p:cNvSpPr/>
              <p:nvPr/>
            </p:nvSpPr>
            <p:spPr>
              <a:xfrm>
                <a:off x="5773119" y="3507680"/>
                <a:ext cx="823532" cy="770487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  <p:sp>
            <p:nvSpPr>
              <p:cNvPr id="125" name="Ellipse 124"/>
              <p:cNvSpPr/>
              <p:nvPr/>
            </p:nvSpPr>
            <p:spPr>
              <a:xfrm>
                <a:off x="6378297" y="3660080"/>
                <a:ext cx="823532" cy="770487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  <p:sp>
            <p:nvSpPr>
              <p:cNvPr id="126" name="Ellipse 125"/>
              <p:cNvSpPr/>
              <p:nvPr/>
            </p:nvSpPr>
            <p:spPr>
              <a:xfrm>
                <a:off x="7006258" y="3676575"/>
                <a:ext cx="823532" cy="770487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  <p:sp>
            <p:nvSpPr>
              <p:cNvPr id="127" name="Ellipse 126"/>
              <p:cNvSpPr/>
              <p:nvPr/>
            </p:nvSpPr>
            <p:spPr>
              <a:xfrm>
                <a:off x="7705284" y="3567324"/>
                <a:ext cx="823532" cy="770487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</p:grpSp>
        <p:grpSp>
          <p:nvGrpSpPr>
            <p:cNvPr id="128" name="Grouper 127"/>
            <p:cNvGrpSpPr>
              <a:grpSpLocks noChangeAspect="1"/>
            </p:cNvGrpSpPr>
            <p:nvPr/>
          </p:nvGrpSpPr>
          <p:grpSpPr>
            <a:xfrm rot="12566858">
              <a:off x="5166048" y="4902745"/>
              <a:ext cx="152130" cy="224857"/>
              <a:chOff x="5772992" y="1066718"/>
              <a:chExt cx="2755824" cy="3380344"/>
            </a:xfrm>
            <a:solidFill>
              <a:schemeClr val="tx2"/>
            </a:solidFill>
            <a:effectLst/>
          </p:grpSpPr>
          <p:sp>
            <p:nvSpPr>
              <p:cNvPr id="129" name="Ellipse 128"/>
              <p:cNvSpPr/>
              <p:nvPr/>
            </p:nvSpPr>
            <p:spPr>
              <a:xfrm>
                <a:off x="6378297" y="1066718"/>
                <a:ext cx="1533963" cy="180591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  <p:sp>
            <p:nvSpPr>
              <p:cNvPr id="130" name="Trapèze 129"/>
              <p:cNvSpPr/>
              <p:nvPr/>
            </p:nvSpPr>
            <p:spPr>
              <a:xfrm>
                <a:off x="5772992" y="2174317"/>
                <a:ext cx="2739330" cy="1679281"/>
              </a:xfrm>
              <a:prstGeom prst="trapezoid">
                <a:avLst>
                  <a:gd name="adj" fmla="val 37382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  <p:sp>
            <p:nvSpPr>
              <p:cNvPr id="131" name="Ellipse 130"/>
              <p:cNvSpPr/>
              <p:nvPr/>
            </p:nvSpPr>
            <p:spPr>
              <a:xfrm>
                <a:off x="5773119" y="3507680"/>
                <a:ext cx="823532" cy="770487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  <p:sp>
            <p:nvSpPr>
              <p:cNvPr id="132" name="Ellipse 131"/>
              <p:cNvSpPr/>
              <p:nvPr/>
            </p:nvSpPr>
            <p:spPr>
              <a:xfrm>
                <a:off x="6378297" y="3660080"/>
                <a:ext cx="823532" cy="770487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  <p:sp>
            <p:nvSpPr>
              <p:cNvPr id="133" name="Ellipse 132"/>
              <p:cNvSpPr/>
              <p:nvPr/>
            </p:nvSpPr>
            <p:spPr>
              <a:xfrm>
                <a:off x="7006258" y="3676575"/>
                <a:ext cx="823532" cy="770487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  <p:sp>
            <p:nvSpPr>
              <p:cNvPr id="134" name="Ellipse 133"/>
              <p:cNvSpPr/>
              <p:nvPr/>
            </p:nvSpPr>
            <p:spPr>
              <a:xfrm>
                <a:off x="7705284" y="3567324"/>
                <a:ext cx="823532" cy="770487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</p:grpSp>
        <p:grpSp>
          <p:nvGrpSpPr>
            <p:cNvPr id="135" name="Grouper 134"/>
            <p:cNvGrpSpPr>
              <a:grpSpLocks noChangeAspect="1"/>
            </p:cNvGrpSpPr>
            <p:nvPr/>
          </p:nvGrpSpPr>
          <p:grpSpPr>
            <a:xfrm rot="7166858">
              <a:off x="4976113" y="4980691"/>
              <a:ext cx="185924" cy="183986"/>
              <a:chOff x="5772992" y="1066718"/>
              <a:chExt cx="2755824" cy="3380344"/>
            </a:xfrm>
            <a:solidFill>
              <a:schemeClr val="tx2"/>
            </a:solidFill>
            <a:effectLst/>
          </p:grpSpPr>
          <p:sp>
            <p:nvSpPr>
              <p:cNvPr id="136" name="Ellipse 135"/>
              <p:cNvSpPr/>
              <p:nvPr/>
            </p:nvSpPr>
            <p:spPr>
              <a:xfrm>
                <a:off x="6378297" y="1066718"/>
                <a:ext cx="1533963" cy="180591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 dirty="0"/>
              </a:p>
            </p:txBody>
          </p:sp>
          <p:sp>
            <p:nvSpPr>
              <p:cNvPr id="137" name="Trapèze 136"/>
              <p:cNvSpPr/>
              <p:nvPr/>
            </p:nvSpPr>
            <p:spPr>
              <a:xfrm>
                <a:off x="5772992" y="2174317"/>
                <a:ext cx="2739330" cy="1679281"/>
              </a:xfrm>
              <a:prstGeom prst="trapezoid">
                <a:avLst>
                  <a:gd name="adj" fmla="val 37382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  <p:sp>
            <p:nvSpPr>
              <p:cNvPr id="138" name="Ellipse 137"/>
              <p:cNvSpPr/>
              <p:nvPr/>
            </p:nvSpPr>
            <p:spPr>
              <a:xfrm>
                <a:off x="5773119" y="3507680"/>
                <a:ext cx="823532" cy="770487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  <p:sp>
            <p:nvSpPr>
              <p:cNvPr id="139" name="Ellipse 138"/>
              <p:cNvSpPr/>
              <p:nvPr/>
            </p:nvSpPr>
            <p:spPr>
              <a:xfrm>
                <a:off x="6378297" y="3660080"/>
                <a:ext cx="823532" cy="770487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  <p:sp>
            <p:nvSpPr>
              <p:cNvPr id="140" name="Ellipse 139"/>
              <p:cNvSpPr/>
              <p:nvPr/>
            </p:nvSpPr>
            <p:spPr>
              <a:xfrm>
                <a:off x="7006258" y="3676575"/>
                <a:ext cx="823532" cy="770487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  <p:sp>
            <p:nvSpPr>
              <p:cNvPr id="141" name="Ellipse 140"/>
              <p:cNvSpPr/>
              <p:nvPr/>
            </p:nvSpPr>
            <p:spPr>
              <a:xfrm>
                <a:off x="7705284" y="3567324"/>
                <a:ext cx="823532" cy="770487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</p:grpSp>
      </p:grpSp>
      <p:grpSp>
        <p:nvGrpSpPr>
          <p:cNvPr id="2" name="Grouper 1"/>
          <p:cNvGrpSpPr/>
          <p:nvPr/>
        </p:nvGrpSpPr>
        <p:grpSpPr>
          <a:xfrm>
            <a:off x="0" y="-17608"/>
            <a:ext cx="6109952" cy="6804658"/>
            <a:chOff x="6082048" y="0"/>
            <a:chExt cx="6109952" cy="6804658"/>
          </a:xfrm>
        </p:grpSpPr>
        <p:sp>
          <p:nvSpPr>
            <p:cNvPr id="145" name="Espace réservé du texte 24"/>
            <p:cNvSpPr txBox="1">
              <a:spLocks/>
            </p:cNvSpPr>
            <p:nvPr/>
          </p:nvSpPr>
          <p:spPr>
            <a:xfrm>
              <a:off x="6145663" y="641834"/>
              <a:ext cx="5995880" cy="374881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FR" sz="2000" b="1" u="sng" dirty="0">
                  <a:solidFill>
                    <a:schemeClr val="accent2"/>
                  </a:solidFill>
                </a:rPr>
                <a:t>STAGE INITIATION</a:t>
              </a:r>
            </a:p>
          </p:txBody>
        </p:sp>
        <p:graphicFrame>
          <p:nvGraphicFramePr>
            <p:cNvPr id="146" name="Espace réservé du contenu 2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03030135"/>
                </p:ext>
              </p:extLst>
            </p:nvPr>
          </p:nvGraphicFramePr>
          <p:xfrm>
            <a:off x="6403481" y="998881"/>
            <a:ext cx="5493035" cy="1981200"/>
          </p:xfrm>
          <a:graphic>
            <a:graphicData uri="http://schemas.openxmlformats.org/drawingml/2006/table">
              <a:tbl>
                <a:tblPr firstRow="1" bandRow="1">
                  <a:tableStyleId>{8799B23B-EC83-4686-B30A-512413B5E67A}</a:tableStyleId>
                </a:tblPr>
                <a:tblGrid>
                  <a:gridCol w="901971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917312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785589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1081815">
                    <a:extLst>
                      <a:ext uri="{9D8B030D-6E8A-4147-A177-3AD203B41FA5}">
                        <a16:colId xmlns:a16="http://schemas.microsoft.com/office/drawing/2014/main" val="3195014491"/>
                      </a:ext>
                    </a:extLst>
                  </a:gridCol>
                  <a:gridCol w="743866">
                    <a:extLst>
                      <a:ext uri="{9D8B030D-6E8A-4147-A177-3AD203B41FA5}">
                        <a16:colId xmlns:a16="http://schemas.microsoft.com/office/drawing/2014/main" val="2426628"/>
                      </a:ext>
                    </a:extLst>
                  </a:gridCol>
                  <a:gridCol w="1062482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267074">
                  <a:tc>
                    <a:txBody>
                      <a:bodyPr/>
                      <a:lstStyle/>
                      <a:p>
                        <a:pPr algn="ctr"/>
                        <a:endParaRPr lang="fr-FR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a:t>LUNDI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a:t>MARDI 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a:t>MERCREDI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a:t>JEUDI 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a:t>VENDREDI</a:t>
                        </a:r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267074"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400" b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a:t>9H</a:t>
                        </a:r>
                      </a:p>
                    </a:txBody>
                    <a:tcPr anchor="ctr"/>
                  </a:tc>
                  <a:tc gridSpan="5">
                    <a:txBody>
                      <a:bodyPr/>
                      <a:lstStyle/>
                      <a:p>
                        <a:pPr algn="ctr"/>
                        <a:r>
                          <a:rPr lang="fr-FR" sz="1400" dirty="0"/>
                          <a:t>ECHAUFFEMENT</a:t>
                        </a:r>
                        <a:r>
                          <a:rPr lang="fr-FR" sz="1400" baseline="0" dirty="0"/>
                          <a:t> / JEUX LUDIQUES</a:t>
                        </a:r>
                        <a:endParaRPr lang="fr-FR" sz="1400" dirty="0"/>
                      </a:p>
                    </a:txBody>
                    <a:tcPr anchor="ctr"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fr-FR" sz="1400" dirty="0"/>
                      </a:p>
                    </a:txBody>
                    <a:tcPr anchor="ctr"/>
                  </a:tc>
                  <a:tc hMerge="1">
                    <a:txBody>
                      <a:bodyPr/>
                      <a:lstStyle/>
                      <a:p>
                        <a:endParaRPr lang="fr-FR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fr-FR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fr-FR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272024"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400" b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a:t>9H30</a:t>
                        </a:r>
                      </a:p>
                    </a:txBody>
                    <a:tcPr anchor="ctr"/>
                  </a:tc>
                  <a:tc gridSpan="5">
                    <a:txBody>
                      <a:bodyPr/>
                      <a:lstStyle/>
                      <a:p>
                        <a:pPr algn="ctr"/>
                        <a:r>
                          <a:rPr lang="fr-FR" sz="1400" dirty="0"/>
                          <a:t>BADMINTON</a:t>
                        </a:r>
                      </a:p>
                    </a:txBody>
                    <a:tcPr anchor="ctr"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fr-FR" sz="1400" dirty="0"/>
                      </a:p>
                    </a:txBody>
                    <a:tcPr anchor="ctr"/>
                  </a:tc>
                  <a:tc hMerge="1">
                    <a:txBody>
                      <a:bodyPr/>
                      <a:lstStyle/>
                      <a:p>
                        <a:endParaRPr lang="fr-FR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fr-FR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fr-FR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267074"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400" b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a:t>12H</a:t>
                        </a:r>
                      </a:p>
                    </a:txBody>
                    <a:tcPr anchor="ctr"/>
                  </a:tc>
                  <a:tc gridSpan="5">
                    <a:txBody>
                      <a:bodyPr/>
                      <a:lstStyle/>
                      <a:p>
                        <a:pPr algn="ctr"/>
                        <a:r>
                          <a:rPr lang="fr-FR" sz="1400" b="1" dirty="0"/>
                          <a:t>PAUSE</a:t>
                        </a:r>
                        <a:r>
                          <a:rPr lang="fr-FR" sz="1400" b="1" baseline="0" dirty="0"/>
                          <a:t> REPAS</a:t>
                        </a:r>
                        <a:endParaRPr lang="fr-FR" sz="1400" b="1" dirty="0"/>
                      </a:p>
                    </a:txBody>
                    <a:tcPr anchor="ctr"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fr-FR" sz="1400" b="1" dirty="0"/>
                      </a:p>
                    </a:txBody>
                    <a:tcPr anchor="ctr"/>
                  </a:tc>
                  <a:tc hMerge="1">
                    <a:txBody>
                      <a:bodyPr/>
                      <a:lstStyle/>
                      <a:p>
                        <a:endParaRPr lang="fr-FR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fr-FR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fr-FR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387152"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400" b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a:t>13H30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fr-FR" sz="1200" i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BASKET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fr-FR" sz="1200" i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THEQUE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fr-FR" sz="1200" i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HAND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200" i="1" dirty="0"/>
                          <a:t>HOCKEY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200" i="1" dirty="0"/>
                          <a:t>SORTIE PATINOIRE</a:t>
                        </a:r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291753"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400" b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a:t>16H30</a:t>
                        </a:r>
                      </a:p>
                    </a:txBody>
                    <a:tcPr anchor="ctr"/>
                  </a:tc>
                  <a:tc gridSpan="5">
                    <a:txBody>
                      <a:bodyPr/>
                      <a:lstStyle/>
                      <a:p>
                        <a:pPr algn="ctr"/>
                        <a:r>
                          <a:rPr lang="fr-FR" sz="1400" dirty="0"/>
                          <a:t>GOÛTER</a:t>
                        </a:r>
                      </a:p>
                    </a:txBody>
                    <a:tcPr anchor="ctr"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fr-FR" sz="1400" dirty="0"/>
                      </a:p>
                    </a:txBody>
                    <a:tcPr anchor="ctr"/>
                  </a:tc>
                  <a:tc hMerge="1">
                    <a:txBody>
                      <a:bodyPr/>
                      <a:lstStyle/>
                      <a:p>
                        <a:endParaRPr lang="fr-FR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fr-FR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fr-FR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</a:tbl>
            </a:graphicData>
          </a:graphic>
        </p:graphicFrame>
        <p:sp>
          <p:nvSpPr>
            <p:cNvPr id="147" name="Espace réservé du texte 26"/>
            <p:cNvSpPr txBox="1">
              <a:spLocks/>
            </p:cNvSpPr>
            <p:nvPr/>
          </p:nvSpPr>
          <p:spPr>
            <a:xfrm>
              <a:off x="6145663" y="3116827"/>
              <a:ext cx="6008670" cy="3041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FR" sz="2000" b="1" u="sng" dirty="0">
                  <a:solidFill>
                    <a:srgbClr val="FF0000"/>
                  </a:solidFill>
                </a:rPr>
                <a:t>STAGE PERFECTIONNEMENT</a:t>
              </a:r>
            </a:p>
          </p:txBody>
        </p:sp>
        <p:graphicFrame>
          <p:nvGraphicFramePr>
            <p:cNvPr id="148" name="Espace réservé du contenu 2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84010977"/>
                </p:ext>
              </p:extLst>
            </p:nvPr>
          </p:nvGraphicFramePr>
          <p:xfrm>
            <a:off x="6403481" y="3496758"/>
            <a:ext cx="5503559" cy="2297026"/>
          </p:xfrm>
          <a:graphic>
            <a:graphicData uri="http://schemas.openxmlformats.org/drawingml/2006/table">
              <a:tbl>
                <a:tblPr firstRow="1" bandRow="1">
                  <a:tableStyleId>{8799B23B-EC83-4686-B30A-512413B5E67A}</a:tableStyleId>
                </a:tblPr>
                <a:tblGrid>
                  <a:gridCol w="898061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864382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857446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642824">
                    <a:extLst>
                      <a:ext uri="{9D8B030D-6E8A-4147-A177-3AD203B41FA5}">
                        <a16:colId xmlns:a16="http://schemas.microsoft.com/office/drawing/2014/main" val="2986748696"/>
                      </a:ext>
                    </a:extLst>
                  </a:gridCol>
                  <a:gridCol w="374469">
                    <a:extLst>
                      <a:ext uri="{9D8B030D-6E8A-4147-A177-3AD203B41FA5}">
                        <a16:colId xmlns:a16="http://schemas.microsoft.com/office/drawing/2014/main" val="426854123"/>
                      </a:ext>
                    </a:extLst>
                  </a:gridCol>
                  <a:gridCol w="762891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1103486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281788">
                  <a:tc>
                    <a:txBody>
                      <a:bodyPr/>
                      <a:lstStyle/>
                      <a:p>
                        <a:pPr algn="ctr"/>
                        <a:endParaRPr lang="fr-FR" sz="1400" b="1" dirty="0">
                          <a:solidFill>
                            <a:srgbClr val="AB1500"/>
                          </a:solidFill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400" dirty="0">
                            <a:solidFill>
                              <a:srgbClr val="AB1500"/>
                            </a:solidFill>
                          </a:rPr>
                          <a:t>LUNDI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400" dirty="0">
                            <a:solidFill>
                              <a:srgbClr val="AB1500"/>
                            </a:solidFill>
                          </a:rPr>
                          <a:t>MARDI</a:t>
                        </a:r>
                      </a:p>
                    </a:txBody>
                    <a:tcPr anchor="ctr"/>
                  </a:tc>
                  <a:tc gridSpan="2">
                    <a:txBody>
                      <a:bodyPr/>
                      <a:lstStyle/>
                      <a:p>
                        <a:pPr algn="ctr"/>
                        <a:r>
                          <a:rPr lang="fr-FR" sz="1400" dirty="0">
                            <a:solidFill>
                              <a:srgbClr val="AB1500"/>
                            </a:solidFill>
                          </a:rPr>
                          <a:t>MERCEDI</a:t>
                        </a:r>
                      </a:p>
                    </a:txBody>
                    <a:tcPr anchor="ctr"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fr-FR" sz="1400" dirty="0">
                          <a:solidFill>
                            <a:srgbClr val="AB1500"/>
                          </a:solidFill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400" dirty="0">
                            <a:solidFill>
                              <a:srgbClr val="AB1500"/>
                            </a:solidFill>
                          </a:rPr>
                          <a:t>JEUDI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400" dirty="0">
                            <a:solidFill>
                              <a:srgbClr val="AB1500"/>
                            </a:solidFill>
                          </a:rPr>
                          <a:t>VENDREDI</a:t>
                        </a:r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281788"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400" b="1" dirty="0">
                            <a:solidFill>
                              <a:srgbClr val="AB1500"/>
                            </a:solidFill>
                          </a:rPr>
                          <a:t>9H</a:t>
                        </a:r>
                      </a:p>
                    </a:txBody>
                    <a:tcPr anchor="ctr"/>
                  </a:tc>
                  <a:tc gridSpan="6">
                    <a:txBody>
                      <a:bodyPr/>
                      <a:lstStyle/>
                      <a:p>
                        <a:pPr algn="ctr"/>
                        <a:r>
                          <a:rPr lang="fr-FR" sz="1400" dirty="0"/>
                          <a:t>ECHAUFFEMENT</a:t>
                        </a:r>
                        <a:r>
                          <a:rPr lang="fr-FR" sz="1400" baseline="0" dirty="0"/>
                          <a:t> / JEUX LUDIQUES</a:t>
                        </a:r>
                        <a:endParaRPr lang="fr-FR" sz="1400" dirty="0"/>
                      </a:p>
                    </a:txBody>
                    <a:tcPr anchor="ctr"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fr-FR" sz="1400" dirty="0"/>
                      </a:p>
                    </a:txBody>
                    <a:tcPr anchor="ctr"/>
                  </a:tc>
                  <a:tc hMerge="1">
                    <a:txBody>
                      <a:bodyPr/>
                      <a:lstStyle/>
                      <a:p>
                        <a:endParaRPr lang="fr-FR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fr-FR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fr-FR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fr-FR" dirty="0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281788"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400" b="1" dirty="0">
                            <a:solidFill>
                              <a:srgbClr val="AB1500"/>
                            </a:solidFill>
                          </a:rPr>
                          <a:t>9H30</a:t>
                        </a:r>
                      </a:p>
                    </a:txBody>
                    <a:tcPr anchor="ctr"/>
                  </a:tc>
                  <a:tc gridSpan="6">
                    <a:txBody>
                      <a:bodyPr/>
                      <a:lstStyle/>
                      <a:p>
                        <a:pPr algn="ctr"/>
                        <a:r>
                          <a:rPr lang="fr-FR" sz="1400" dirty="0"/>
                          <a:t>BADMINTON</a:t>
                        </a:r>
                      </a:p>
                    </a:txBody>
                    <a:tcPr anchor="ctr"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fr-FR" sz="1400" dirty="0"/>
                      </a:p>
                    </a:txBody>
                    <a:tcPr anchor="ctr"/>
                  </a:tc>
                  <a:tc hMerge="1">
                    <a:txBody>
                      <a:bodyPr/>
                      <a:lstStyle/>
                      <a:p>
                        <a:endParaRPr lang="fr-FR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fr-FR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fr-FR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fr-FR" dirty="0"/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281788"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400" b="1" dirty="0">
                            <a:solidFill>
                              <a:srgbClr val="AB1500"/>
                            </a:solidFill>
                          </a:rPr>
                          <a:t>12H</a:t>
                        </a:r>
                      </a:p>
                    </a:txBody>
                    <a:tcPr anchor="ctr"/>
                  </a:tc>
                  <a:tc gridSpan="6">
                    <a:txBody>
                      <a:bodyPr/>
                      <a:lstStyle/>
                      <a:p>
                        <a:pPr algn="ctr"/>
                        <a:r>
                          <a:rPr lang="fr-FR" sz="1400" b="1" dirty="0"/>
                          <a:t>PAUSE</a:t>
                        </a:r>
                        <a:r>
                          <a:rPr lang="fr-FR" sz="1400" b="1" baseline="0" dirty="0"/>
                          <a:t> REPAS</a:t>
                        </a:r>
                        <a:endParaRPr lang="fr-FR" sz="1400" b="1" dirty="0"/>
                      </a:p>
                    </a:txBody>
                    <a:tcPr anchor="ctr"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fr-FR" sz="1400" b="1" dirty="0"/>
                      </a:p>
                    </a:txBody>
                    <a:tcPr anchor="ctr"/>
                  </a:tc>
                  <a:tc hMerge="1">
                    <a:txBody>
                      <a:bodyPr/>
                      <a:lstStyle/>
                      <a:p>
                        <a:endParaRPr lang="fr-FR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fr-FR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fr-FR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fr-FR" dirty="0"/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383101"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400" b="1" dirty="0">
                            <a:solidFill>
                              <a:srgbClr val="AB1500"/>
                            </a:solidFill>
                          </a:rPr>
                          <a:t>13H30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400" i="1" dirty="0"/>
                          <a:t>BAD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fr-FR" sz="1400" i="1" dirty="0"/>
                          <a:t>BAD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400" i="1" dirty="0"/>
                          <a:t>BAD</a:t>
                        </a:r>
                      </a:p>
                    </a:txBody>
                    <a:tcPr anchor="ctr"/>
                  </a:tc>
                  <a:tc gridSpan="2"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fr-FR" sz="1400" i="1" dirty="0"/>
                          <a:t>BAD</a:t>
                        </a:r>
                      </a:p>
                    </a:txBody>
                    <a:tcPr anchor="ctr"/>
                  </a:tc>
                  <a:tc hMerge="1">
                    <a:txBody>
                      <a:bodyPr/>
                      <a:lstStyle/>
                      <a:p>
                        <a:pPr algn="ctr"/>
                        <a:r>
                          <a:rPr lang="fr-FR" sz="1400" i="1" dirty="0"/>
                          <a:t>BAD</a:t>
                        </a:r>
                      </a:p>
                    </a:txBody>
                    <a:tcPr anchor="ctr"/>
                  </a:tc>
                  <a:tc rowSpan="2">
                    <a:txBody>
                      <a:bodyPr/>
                      <a:lstStyle/>
                      <a:p>
                        <a:pPr algn="ctr"/>
                        <a:r>
                          <a:rPr lang="fr-FR" sz="1200" i="1" dirty="0"/>
                          <a:t>SORTIE PATINOIRE</a:t>
                        </a:r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389925"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400" b="1" dirty="0">
                            <a:solidFill>
                              <a:srgbClr val="AB1500"/>
                            </a:solidFill>
                          </a:rPr>
                          <a:t>15H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fr-FR" sz="1200" i="1" dirty="0"/>
                          <a:t>BASKET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fr-FR" sz="1200" i="1" dirty="0"/>
                          <a:t>THEQUE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200" i="1" dirty="0"/>
                          <a:t>HAND</a:t>
                        </a:r>
                        <a:endParaRPr lang="fr-FR" dirty="0"/>
                      </a:p>
                    </a:txBody>
                    <a:tcPr anchor="ctr"/>
                  </a:tc>
                  <a:tc gridSpan="2"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fr-FR" sz="1200" i="1" dirty="0"/>
                          <a:t>HOCKEY</a:t>
                        </a:r>
                      </a:p>
                    </a:txBody>
                    <a:tcPr anchor="ctr"/>
                  </a:tc>
                  <a:tc hMerge="1">
                    <a:txBody>
                      <a:bodyPr/>
                      <a:lstStyle/>
                      <a:p>
                        <a:pPr algn="ctr"/>
                        <a:r>
                          <a:rPr lang="fr-FR" sz="1400" i="1" dirty="0"/>
                          <a:t>BASKET</a:t>
                        </a:r>
                      </a:p>
                    </a:txBody>
                    <a:tcPr anchor="ctr"/>
                  </a:tc>
                  <a:tc vMerge="1">
                    <a:txBody>
                      <a:bodyPr/>
                      <a:lstStyle/>
                      <a:p>
                        <a:pPr algn="ctr"/>
                        <a:endParaRPr lang="fr-FR" sz="1400" i="1" dirty="0"/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281788"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1400" b="1" dirty="0">
                            <a:solidFill>
                              <a:srgbClr val="AB1500"/>
                            </a:solidFill>
                          </a:rPr>
                          <a:t>16H30</a:t>
                        </a:r>
                      </a:p>
                    </a:txBody>
                    <a:tcPr anchor="ctr"/>
                  </a:tc>
                  <a:tc gridSpan="6">
                    <a:txBody>
                      <a:bodyPr/>
                      <a:lstStyle/>
                      <a:p>
                        <a:pPr algn="ctr"/>
                        <a:r>
                          <a:rPr lang="fr-FR" sz="1400" dirty="0"/>
                          <a:t>GOÛTER</a:t>
                        </a:r>
                      </a:p>
                    </a:txBody>
                    <a:tcPr anchor="ctr"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fr-FR" sz="1400" dirty="0"/>
                      </a:p>
                    </a:txBody>
                    <a:tcPr anchor="ctr"/>
                  </a:tc>
                  <a:tc hMerge="1">
                    <a:txBody>
                      <a:bodyPr/>
                      <a:lstStyle/>
                      <a:p>
                        <a:endParaRPr lang="fr-FR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fr-FR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fr-FR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fr-FR" dirty="0"/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</a:tbl>
            </a:graphicData>
          </a:graphic>
        </p:graphicFrame>
        <p:sp>
          <p:nvSpPr>
            <p:cNvPr id="151" name="Rectangle 150"/>
            <p:cNvSpPr/>
            <p:nvPr/>
          </p:nvSpPr>
          <p:spPr>
            <a:xfrm>
              <a:off x="6403481" y="5812079"/>
              <a:ext cx="5446384" cy="9925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1100" i="1" dirty="0"/>
                <a:t>*Les programmes sont donnés à titre indicatif et peuvent subir des modifications.</a:t>
              </a:r>
              <a:br>
                <a:rPr lang="fr-FR" sz="1400" b="1" i="1" u="sng" dirty="0">
                  <a:effectLst/>
                  <a:latin typeface="+mj-lt"/>
                  <a:ea typeface="Arial Rounded MT Bold" charset="0"/>
                  <a:cs typeface="Arial Rounded MT Bold" charset="0"/>
                </a:rPr>
              </a:br>
              <a:r>
                <a:rPr lang="fr-FR" sz="1200" b="1" i="1" u="sng" dirty="0">
                  <a:solidFill>
                    <a:schemeClr val="tx2">
                      <a:lumMod val="50000"/>
                    </a:schemeClr>
                  </a:solidFill>
                  <a:effectLst/>
                  <a:latin typeface="+mj-lt"/>
                  <a:ea typeface="Arial Rounded MT Bold" charset="0"/>
                  <a:cs typeface="Arial Rounded MT Bold" charset="0"/>
                </a:rPr>
                <a:t>CONTACT / RENSEIGNEMENTS </a:t>
              </a:r>
            </a:p>
            <a:p>
              <a:pPr algn="ctr"/>
              <a:r>
                <a:rPr lang="fr-FR" sz="1200" b="1" i="1" dirty="0">
                  <a:solidFill>
                    <a:schemeClr val="tx2">
                      <a:lumMod val="50000"/>
                    </a:schemeClr>
                  </a:solidFill>
                  <a:effectLst/>
                  <a:latin typeface="+mj-lt"/>
                  <a:ea typeface="Arial Rounded MT Bold" charset="0"/>
                  <a:cs typeface="Arial Rounded MT Bold" charset="0"/>
                </a:rPr>
                <a:t>Sylvain JANIER DUBRY</a:t>
              </a:r>
            </a:p>
            <a:p>
              <a:pPr algn="ctr"/>
              <a:r>
                <a:rPr kumimoji="0" lang="fr-FR" altLang="x-none" sz="1200" b="1" i="1" u="none" strike="noStrike" cap="none" normalizeH="0" dirty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ea typeface="Arial" charset="0"/>
                  <a:cs typeface="Arial" charset="0"/>
                </a:rPr>
                <a:t>✆ </a:t>
              </a:r>
              <a:r>
                <a:rPr lang="fr-FR" sz="1200" b="1" i="1" dirty="0">
                  <a:solidFill>
                    <a:schemeClr val="tx2">
                      <a:lumMod val="50000"/>
                    </a:schemeClr>
                  </a:solidFill>
                  <a:effectLst/>
                  <a:latin typeface="+mj-lt"/>
                  <a:ea typeface="Arial Rounded MT Bold" charset="0"/>
                  <a:cs typeface="Arial Rounded MT Bold" charset="0"/>
                </a:rPr>
                <a:t>07.71.67.73.73 / ecolebadbaco@gmail.com</a:t>
              </a:r>
            </a:p>
          </p:txBody>
        </p:sp>
        <p:sp>
          <p:nvSpPr>
            <p:cNvPr id="152" name="Titre 1"/>
            <p:cNvSpPr txBox="1">
              <a:spLocks/>
            </p:cNvSpPr>
            <p:nvPr/>
          </p:nvSpPr>
          <p:spPr>
            <a:xfrm>
              <a:off x="6082048" y="0"/>
              <a:ext cx="6109952" cy="540000"/>
            </a:xfrm>
            <a:prstGeom prst="rect">
              <a:avLst/>
            </a:prstGeom>
            <a:solidFill>
              <a:srgbClr val="0070C0">
                <a:alpha val="75000"/>
              </a:srgbClr>
            </a:solidFill>
            <a:ln cmpd="thickThin">
              <a:noFill/>
            </a:ln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fr-FR" sz="3600" b="1" dirty="0">
                  <a:solidFill>
                    <a:schemeClr val="bg1"/>
                  </a:solidFill>
                  <a:latin typeface="+mn-lt"/>
                </a:rPr>
                <a:t>PROGRAMMES</a:t>
              </a:r>
              <a:endParaRPr lang="fr-FR" sz="3600" b="1" baseline="-25000" dirty="0">
                <a:solidFill>
                  <a:schemeClr val="bg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242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/>
          <p:cNvSpPr txBox="1">
            <a:spLocks/>
          </p:cNvSpPr>
          <p:nvPr/>
        </p:nvSpPr>
        <p:spPr>
          <a:xfrm>
            <a:off x="6108000" y="0"/>
            <a:ext cx="6084000" cy="540000"/>
          </a:xfrm>
          <a:prstGeom prst="rect">
            <a:avLst/>
          </a:prstGeom>
          <a:solidFill>
            <a:srgbClr val="0070C0">
              <a:alpha val="75000"/>
            </a:srgbClr>
          </a:solidFill>
          <a:ln cmpd="thickThin">
            <a:noFill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b="1" dirty="0">
                <a:solidFill>
                  <a:schemeClr val="bg1"/>
                </a:solidFill>
                <a:latin typeface="+mn-lt"/>
              </a:rPr>
              <a:t>INSCRIPTION</a:t>
            </a: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0" y="0"/>
            <a:ext cx="6048000" cy="540000"/>
          </a:xfrm>
          <a:prstGeom prst="rect">
            <a:avLst/>
          </a:prstGeom>
          <a:solidFill>
            <a:srgbClr val="0070C0">
              <a:alpha val="75000"/>
            </a:srgbClr>
          </a:solidFill>
          <a:ln cmpd="thickThin">
            <a:noFill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b="1" dirty="0">
                <a:solidFill>
                  <a:schemeClr val="bg1"/>
                </a:solidFill>
                <a:latin typeface="+mn-lt"/>
              </a:rPr>
              <a:t>PRÉSENTATION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6922" y="524187"/>
            <a:ext cx="6048000" cy="6409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Les stages du Badminton Club Oullins sont ouverts aux enfants de 7 à 15 ans licenciés ou non à la </a:t>
            </a:r>
            <a:r>
              <a:rPr kumimoji="0" lang="fr-FR" altLang="x-none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F</a:t>
            </a:r>
            <a:r>
              <a:rPr kumimoji="0" lang="x-none" altLang="x-none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édération </a:t>
            </a:r>
            <a:r>
              <a:rPr lang="fr-FR" altLang="x-none" sz="1100" i="1" dirty="0">
                <a:ea typeface="Arial" charset="0"/>
                <a:cs typeface="Arial" charset="0"/>
              </a:rPr>
              <a:t>F</a:t>
            </a:r>
            <a:r>
              <a:rPr kumimoji="0" lang="x-none" altLang="x-none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rançaise de </a:t>
            </a:r>
            <a:r>
              <a:rPr kumimoji="0" lang="fr-FR" altLang="x-none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B</a:t>
            </a:r>
            <a:r>
              <a:rPr kumimoji="0" lang="x-none" altLang="x-none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adminton</a:t>
            </a:r>
            <a:r>
              <a:rPr kumimoji="0" lang="fr-FR" altLang="x-none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,</a:t>
            </a: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 souhaitant se perfectionner ou découvrir le badminton.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2 formules sont possibles selon la motivation ou le niveau de l’enfant</a:t>
            </a:r>
            <a:r>
              <a:rPr kumimoji="0" lang="fr-FR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x-none" sz="1100" dirty="0">
              <a:ea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x-none" sz="11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🏸</a:t>
            </a:r>
            <a:r>
              <a:rPr kumimoji="0" lang="fr-FR" altLang="x-none" sz="1100" b="0" i="0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         </a:t>
            </a:r>
            <a:r>
              <a:rPr kumimoji="0" lang="fr-FR" altLang="x-none" sz="11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      </a:t>
            </a:r>
            <a:r>
              <a:rPr kumimoji="0" lang="x-none" altLang="x-none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Formule Initiation</a:t>
            </a:r>
            <a:r>
              <a:rPr kumimoji="0" lang="x-none" altLang="x-none" sz="11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 : </a:t>
            </a:r>
            <a:r>
              <a:rPr kumimoji="0" lang="x-none" altLang="x-none" sz="1100" b="0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convient aux enfants débutants ou ayant moins de 2 ans de pratique</a:t>
            </a:r>
            <a:r>
              <a:rPr kumimoji="0" lang="x-none" altLang="x-none" sz="11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.</a:t>
            </a:r>
            <a:endParaRPr lang="fr-FR" altLang="x-none" sz="1100" dirty="0">
              <a:ea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x-none" sz="1100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🏸🏸🏸</a:t>
            </a:r>
            <a:r>
              <a:rPr kumimoji="0" lang="fr-FR" altLang="x-none" sz="1100" i="1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    </a:t>
            </a:r>
            <a:r>
              <a:rPr kumimoji="0" lang="fr-FR" altLang="x-none" sz="1100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  </a:t>
            </a:r>
            <a:r>
              <a:rPr kumimoji="0" lang="x-none" altLang="x-none" sz="110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Formule Perfectionnement</a:t>
            </a:r>
            <a:r>
              <a:rPr kumimoji="0" lang="x-none" altLang="x-none" sz="110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 </a:t>
            </a:r>
            <a:r>
              <a:rPr kumimoji="0" lang="x-none" altLang="x-none" sz="11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: </a:t>
            </a:r>
            <a:r>
              <a:rPr kumimoji="0" lang="x-none" altLang="x-none" sz="1100" b="0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convient aux enfants qui souhaitent progresser</a:t>
            </a:r>
            <a:r>
              <a:rPr kumimoji="0" lang="fr-FR" altLang="x-none" sz="1100" b="0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.</a:t>
            </a:r>
            <a:endParaRPr kumimoji="0" lang="x-none" altLang="x-none" sz="11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x-none" sz="11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Lieux </a:t>
            </a:r>
            <a:r>
              <a:rPr kumimoji="0" lang="fr-FR" altLang="x-none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/</a:t>
            </a:r>
            <a:r>
              <a:rPr kumimoji="0" lang="fr-FR" altLang="x-none" sz="1200" b="1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 H</a:t>
            </a:r>
            <a:r>
              <a:rPr kumimoji="0" lang="x-none" altLang="x-none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oraires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Le stage a lieu </a:t>
            </a:r>
            <a:r>
              <a:rPr kumimoji="0" lang="x-none" altLang="x-none" sz="11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au gymnase du COSEC dans le Parc Chabrières à Oullins</a:t>
            </a:r>
            <a:r>
              <a:rPr kumimoji="0" lang="fr-FR" altLang="x-none" sz="11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.</a:t>
            </a:r>
            <a:endParaRPr kumimoji="0" lang="x-none" altLang="x-none" sz="11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Chaque jour les horaires sont : </a:t>
            </a:r>
            <a:r>
              <a:rPr kumimoji="0" lang="x-none" altLang="x-none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09h00-12h00  13h30-17h00</a:t>
            </a:r>
            <a:r>
              <a:rPr kumimoji="0" lang="fr-FR" altLang="x-none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.</a:t>
            </a:r>
            <a:endParaRPr kumimoji="0" lang="x-none" altLang="x-none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Les enfants peuvent s’ils le souhaitent rester dans le gymnase et apporter leur pique</a:t>
            </a:r>
            <a:r>
              <a:rPr kumimoji="0" lang="fr-FR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-</a:t>
            </a: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nique, les encadrants resteront </a:t>
            </a:r>
            <a:r>
              <a:rPr lang="fr-FR" altLang="x-none" sz="1100" dirty="0">
                <a:ea typeface="Arial" charset="0"/>
                <a:cs typeface="Arial" charset="0"/>
              </a:rPr>
              <a:t>lors de la pause repas.</a:t>
            </a:r>
            <a:endParaRPr kumimoji="0" lang="x-none" altLang="x-non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Une formule « </a:t>
            </a:r>
            <a:r>
              <a:rPr kumimoji="0" lang="x-none" altLang="x-none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garderie</a:t>
            </a: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» est mise en place chaque jour le matin de 8h à 9h et le soir de 17h à 18h pour un coût supplémentaire de 1€ par plage horaire.</a:t>
            </a:r>
            <a:endParaRPr kumimoji="0" lang="fr-FR" altLang="x-non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x-none" altLang="x-non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Inscriptions</a:t>
            </a:r>
            <a:r>
              <a:rPr kumimoji="0" lang="fr-FR" altLang="x-none" sz="1200" b="1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 /</a:t>
            </a:r>
            <a:r>
              <a:rPr kumimoji="0" lang="x-none" altLang="x-none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 </a:t>
            </a:r>
            <a:r>
              <a:rPr kumimoji="0" lang="fr-FR" altLang="x-none" sz="12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T</a:t>
            </a:r>
            <a:r>
              <a:rPr kumimoji="0" lang="x-none" altLang="x-none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arifs</a:t>
            </a:r>
            <a:endParaRPr kumimoji="0" lang="fr-FR" altLang="x-none" sz="12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Arial" charset="0"/>
              <a:cs typeface="Arial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Le bulletin d’inscription ci-joint est à remplir et à nous retourner accompagné du règlement par courrier ou bien par mail à cette adresse : </a:t>
            </a:r>
            <a:r>
              <a:rPr kumimoji="0" lang="x-none" altLang="x-none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  <a:hlinkClick r:id="rId2"/>
              </a:rPr>
              <a:t>ecolebadbaco@gmail.com</a:t>
            </a:r>
            <a:endParaRPr lang="fr-FR" altLang="x-none" sz="1100" u="sng" dirty="0">
              <a:ea typeface="Arial" charset="0"/>
              <a:cs typeface="Arial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x-none" altLang="x-none" sz="11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Le nombre de places est limitées à 36 par jour.</a:t>
            </a:r>
            <a:endParaRPr kumimoji="0" lang="fr-FR" altLang="x-none" sz="1100" b="0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Arial" charset="0"/>
              <a:cs typeface="Arial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x-none" sz="1100" i="1" u="sng" dirty="0">
              <a:ea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Le tarif du stage comprend l’encadrement, les volants, le goûter et les</a:t>
            </a:r>
            <a:r>
              <a:rPr kumimoji="0" lang="fr-FR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 diverses</a:t>
            </a: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 activités.</a:t>
            </a:r>
            <a:endParaRPr lang="fr-FR" altLang="x-none" sz="1100" dirty="0">
              <a:ea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x-none" sz="1100" i="0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	☛ </a:t>
            </a:r>
            <a:r>
              <a:rPr kumimoji="0" lang="x-none" altLang="x-none" sz="1100" b="1" i="0" u="sng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Tarif Club</a:t>
            </a:r>
            <a:r>
              <a:rPr kumimoji="0" lang="fr-FR" altLang="x-none" sz="1100" b="1" i="0" strike="noStrike" cap="none" normalizeH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 </a:t>
            </a:r>
            <a:r>
              <a:rPr kumimoji="0" lang="x-none" altLang="x-none" sz="11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= </a:t>
            </a:r>
            <a:r>
              <a:rPr kumimoji="0" lang="x-none" altLang="x-none" sz="11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17</a:t>
            </a:r>
            <a:r>
              <a:rPr kumimoji="0" lang="x-none" altLang="x-none" sz="11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 €</a:t>
            </a:r>
            <a:r>
              <a:rPr lang="fr-FR" altLang="x-none" sz="1100" b="1" dirty="0">
                <a:solidFill>
                  <a:schemeClr val="accent6">
                    <a:lumMod val="50000"/>
                  </a:schemeClr>
                </a:solidFill>
                <a:ea typeface="Arial" charset="0"/>
                <a:cs typeface="Arial" charset="0"/>
              </a:rPr>
              <a:t>/j</a:t>
            </a:r>
            <a:r>
              <a:rPr kumimoji="0" lang="x-none" altLang="x-none" sz="11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our</a:t>
            </a:r>
            <a:r>
              <a:rPr kumimoji="0" lang="fr-FR" altLang="x-none" sz="1100" b="1" i="0" u="none" strike="noStrike" cap="none" normalizeH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 r</a:t>
            </a:r>
            <a:r>
              <a:rPr kumimoji="0" lang="x-none" altLang="x-none" sz="11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éservé aux joueurs licenciés au club</a:t>
            </a:r>
            <a:r>
              <a:rPr lang="fr-FR" altLang="x-none" sz="1100" b="1" dirty="0">
                <a:solidFill>
                  <a:schemeClr val="accent6">
                    <a:lumMod val="50000"/>
                  </a:schemeClr>
                </a:solidFill>
                <a:ea typeface="Arial" charset="0"/>
                <a:cs typeface="Arial" charset="0"/>
              </a:rPr>
              <a:t> 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x-none" sz="1100" b="1" dirty="0">
                <a:solidFill>
                  <a:schemeClr val="accent6">
                    <a:lumMod val="50000"/>
                  </a:schemeClr>
                </a:solidFill>
                <a:ea typeface="Arial" charset="0"/>
                <a:cs typeface="Arial" charset="0"/>
              </a:rPr>
              <a:t>	      </a:t>
            </a:r>
            <a:r>
              <a:rPr lang="fr-FR" altLang="x-none" sz="1100" b="1" dirty="0">
                <a:solidFill>
                  <a:schemeClr val="accent2">
                    <a:lumMod val="50000"/>
                  </a:schemeClr>
                </a:solidFill>
                <a:ea typeface="Arial" charset="0"/>
                <a:cs typeface="Arial" charset="0"/>
              </a:rPr>
              <a:t>→ </a:t>
            </a:r>
            <a:r>
              <a:rPr lang="fr-FR" altLang="x-none" sz="1100" b="1" u="sng" dirty="0">
                <a:solidFill>
                  <a:schemeClr val="accent2">
                    <a:lumMod val="50000"/>
                  </a:schemeClr>
                </a:solidFill>
                <a:ea typeface="Arial" charset="0"/>
                <a:cs typeface="Arial" charset="0"/>
              </a:rPr>
              <a:t>Stage</a:t>
            </a:r>
            <a:r>
              <a:rPr kumimoji="0" lang="x-none" altLang="x-none" sz="1100" b="1" i="0" u="sng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 Compl</a:t>
            </a:r>
            <a:r>
              <a:rPr kumimoji="0" lang="fr-FR" altLang="x-none" sz="1100" b="1" i="0" u="sng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e</a:t>
            </a:r>
            <a:r>
              <a:rPr kumimoji="0" lang="x-none" altLang="x-none" sz="1100" b="1" i="0" u="sng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t</a:t>
            </a:r>
            <a:r>
              <a:rPr kumimoji="0" lang="fr-FR" altLang="x-none" sz="1100" b="1" i="0" u="sng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 (5 jours)</a:t>
            </a:r>
            <a:r>
              <a:rPr kumimoji="0" lang="x-none" altLang="x-none" sz="1100" b="1" i="0" u="sng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 </a:t>
            </a:r>
            <a:r>
              <a:rPr lang="fr-FR" altLang="x-none" sz="1100" b="1" u="sng" dirty="0">
                <a:solidFill>
                  <a:schemeClr val="accent2">
                    <a:lumMod val="50000"/>
                  </a:schemeClr>
                </a:solidFill>
                <a:ea typeface="Arial" charset="0"/>
                <a:cs typeface="Arial" charset="0"/>
              </a:rPr>
              <a:t>à</a:t>
            </a:r>
            <a:r>
              <a:rPr kumimoji="0" lang="x-none" altLang="x-none" sz="1100" b="1" i="0" u="sng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 </a:t>
            </a:r>
            <a:r>
              <a:rPr lang="fr-FR" altLang="x-none" sz="1100" b="1" u="sng" dirty="0">
                <a:solidFill>
                  <a:schemeClr val="accent2">
                    <a:lumMod val="50000"/>
                  </a:schemeClr>
                </a:solidFill>
                <a:ea typeface="Arial" charset="0"/>
                <a:cs typeface="Arial" charset="0"/>
              </a:rPr>
              <a:t>75</a:t>
            </a:r>
            <a:r>
              <a:rPr kumimoji="0" lang="x-none" altLang="x-none" sz="1100" b="1" i="0" u="sng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 €</a:t>
            </a:r>
            <a:r>
              <a:rPr kumimoji="0" lang="fr-FR" altLang="x-none" sz="1100" b="1" i="0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  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x-none" sz="1100" i="0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	</a:t>
            </a:r>
            <a:br>
              <a:rPr kumimoji="0" lang="fr-FR" altLang="x-none" sz="1100" i="0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</a:br>
            <a:r>
              <a:rPr kumimoji="0" lang="fr-FR" altLang="x-none" sz="1100" i="0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	☛</a:t>
            </a:r>
            <a:r>
              <a:rPr kumimoji="0" lang="fr-FR" altLang="x-none" sz="1100" i="0" strike="noStrike" cap="none" normalizeH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 </a:t>
            </a:r>
            <a:r>
              <a:rPr kumimoji="0" lang="x-none" altLang="x-none" sz="1100" b="1" i="0" u="sng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Tarif Extérieur</a:t>
            </a:r>
            <a:r>
              <a:rPr kumimoji="0" lang="x-none" altLang="x-none" sz="1100" b="1" i="0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 </a:t>
            </a:r>
            <a:r>
              <a:rPr kumimoji="0" lang="x-none" altLang="x-none" sz="11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=</a:t>
            </a:r>
            <a:r>
              <a:rPr kumimoji="0" lang="x-none" altLang="x-none" sz="11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 25 </a:t>
            </a:r>
            <a:r>
              <a:rPr kumimoji="0" lang="x-none" altLang="x-none" sz="11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€/jour</a:t>
            </a:r>
            <a:r>
              <a:rPr kumimoji="0" lang="fr-FR" altLang="x-none" sz="1100" b="1" i="0" u="none" strike="noStrike" cap="none" normalizeH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 p</a:t>
            </a:r>
            <a:r>
              <a:rPr kumimoji="0" lang="x-none" altLang="x-none" sz="11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our les joueurs non licenciés au BACO </a:t>
            </a:r>
            <a:r>
              <a:rPr kumimoji="0" lang="fr-FR" altLang="x-none" sz="11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Arial" charset="0"/>
                <a:cs typeface="Arial" charset="0"/>
              </a:rPr>
              <a:t>&amp; la FFBad ;</a:t>
            </a:r>
            <a:endParaRPr lang="fr-FR" altLang="x-none" sz="1100" b="1" dirty="0">
              <a:solidFill>
                <a:schemeClr val="accent6">
                  <a:lumMod val="50000"/>
                </a:schemeClr>
              </a:solidFill>
              <a:ea typeface="Arial" charset="0"/>
              <a:cs typeface="Arial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x-none" sz="1100" b="1" dirty="0">
                <a:solidFill>
                  <a:schemeClr val="accent6">
                    <a:lumMod val="50000"/>
                  </a:schemeClr>
                </a:solidFill>
                <a:ea typeface="Arial" charset="0"/>
                <a:cs typeface="Arial" charset="0"/>
              </a:rPr>
              <a:t>	      </a:t>
            </a:r>
            <a:r>
              <a:rPr lang="fr-FR" altLang="x-none" sz="1100" b="1" dirty="0">
                <a:solidFill>
                  <a:schemeClr val="accent2">
                    <a:lumMod val="50000"/>
                  </a:schemeClr>
                </a:solidFill>
                <a:ea typeface="Arial" charset="0"/>
                <a:cs typeface="Arial" charset="0"/>
              </a:rPr>
              <a:t>→ </a:t>
            </a:r>
            <a:r>
              <a:rPr lang="fr-FR" altLang="x-none" sz="1100" b="1" u="sng" dirty="0">
                <a:solidFill>
                  <a:schemeClr val="accent2">
                    <a:lumMod val="50000"/>
                  </a:schemeClr>
                </a:solidFill>
                <a:ea typeface="Arial" charset="0"/>
                <a:cs typeface="Arial" charset="0"/>
              </a:rPr>
              <a:t>Stage</a:t>
            </a:r>
            <a:r>
              <a:rPr lang="x-none" altLang="x-none" sz="1100" b="1" u="sng" dirty="0">
                <a:solidFill>
                  <a:schemeClr val="accent2">
                    <a:lumMod val="50000"/>
                  </a:schemeClr>
                </a:solidFill>
                <a:ea typeface="Arial" charset="0"/>
                <a:cs typeface="Arial" charset="0"/>
              </a:rPr>
              <a:t> Compl</a:t>
            </a:r>
            <a:r>
              <a:rPr lang="fr-FR" altLang="x-none" sz="1100" b="1" u="sng" dirty="0">
                <a:solidFill>
                  <a:schemeClr val="accent2">
                    <a:lumMod val="50000"/>
                  </a:schemeClr>
                </a:solidFill>
                <a:ea typeface="Arial" charset="0"/>
                <a:cs typeface="Arial" charset="0"/>
              </a:rPr>
              <a:t>e</a:t>
            </a:r>
            <a:r>
              <a:rPr lang="x-none" altLang="x-none" sz="1100" b="1" u="sng" dirty="0">
                <a:solidFill>
                  <a:schemeClr val="accent2">
                    <a:lumMod val="50000"/>
                  </a:schemeClr>
                </a:solidFill>
                <a:ea typeface="Arial" charset="0"/>
                <a:cs typeface="Arial" charset="0"/>
              </a:rPr>
              <a:t>t</a:t>
            </a:r>
            <a:r>
              <a:rPr lang="fr-FR" altLang="x-none" sz="1100" b="1" u="sng" dirty="0">
                <a:solidFill>
                  <a:schemeClr val="accent2">
                    <a:lumMod val="50000"/>
                  </a:schemeClr>
                </a:solidFill>
                <a:ea typeface="Arial" charset="0"/>
                <a:cs typeface="Arial" charset="0"/>
              </a:rPr>
              <a:t> (4 jours)</a:t>
            </a:r>
            <a:r>
              <a:rPr lang="x-none" altLang="x-none" sz="1100" b="1" u="sng" dirty="0">
                <a:solidFill>
                  <a:schemeClr val="accent2">
                    <a:lumMod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altLang="x-none" sz="1100" b="1" u="sng" dirty="0">
                <a:solidFill>
                  <a:schemeClr val="accent2">
                    <a:lumMod val="50000"/>
                  </a:schemeClr>
                </a:solidFill>
                <a:ea typeface="Arial" charset="0"/>
                <a:cs typeface="Arial" charset="0"/>
              </a:rPr>
              <a:t>à</a:t>
            </a:r>
            <a:r>
              <a:rPr lang="x-none" altLang="x-none" sz="1100" b="1" u="sng" dirty="0">
                <a:solidFill>
                  <a:schemeClr val="accent2">
                    <a:lumMod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altLang="x-none" sz="1100" b="1" u="sng" dirty="0">
                <a:solidFill>
                  <a:schemeClr val="accent2">
                    <a:lumMod val="50000"/>
                  </a:schemeClr>
                </a:solidFill>
                <a:ea typeface="Arial" charset="0"/>
                <a:cs typeface="Arial" charset="0"/>
              </a:rPr>
              <a:t>115</a:t>
            </a:r>
            <a:r>
              <a:rPr lang="x-none" altLang="x-none" sz="1100" b="1" u="sng" dirty="0">
                <a:solidFill>
                  <a:schemeClr val="accent2">
                    <a:lumMod val="50000"/>
                  </a:schemeClr>
                </a:solidFill>
                <a:ea typeface="Arial" charset="0"/>
                <a:cs typeface="Arial" charset="0"/>
              </a:rPr>
              <a:t> €</a:t>
            </a:r>
            <a:r>
              <a:rPr lang="fr-FR" altLang="x-none" sz="1100" b="1" dirty="0">
                <a:solidFill>
                  <a:schemeClr val="accent2">
                    <a:lumMod val="50000"/>
                  </a:schemeClr>
                </a:solidFill>
                <a:ea typeface="Arial" charset="0"/>
                <a:cs typeface="Arial" charset="0"/>
              </a:rPr>
              <a:t>   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x-none" altLang="x-none" sz="1050" b="0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Règlement par chèque à l’ordre du BACO</a:t>
            </a:r>
            <a:r>
              <a:rPr kumimoji="0" lang="fr-FR" altLang="x-none" sz="1050" b="0" i="1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 (p</a:t>
            </a:r>
            <a:r>
              <a:rPr kumimoji="0" lang="x-none" altLang="x-none" sz="1050" b="0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ossibilité de payer en chèques vacances et sport ANCV</a:t>
            </a:r>
            <a:r>
              <a:rPr kumimoji="0" lang="fr-FR" altLang="x-none" sz="1050" b="0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).</a:t>
            </a:r>
            <a:endParaRPr kumimoji="0" lang="x-none" altLang="x-none" sz="105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x-none" sz="11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Encadrement</a:t>
            </a:r>
            <a:endParaRPr kumimoji="0" lang="fr-FR" altLang="x-none" sz="12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Arial" charset="0"/>
              <a:cs typeface="Arial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Le stage sera encadré par Sylvain JANIER DUBRY (BEES 2</a:t>
            </a:r>
            <a:r>
              <a:rPr kumimoji="0" lang="x-none" altLang="x-none" sz="11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ème</a:t>
            </a: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 degré) assisté des encadrants du club.</a:t>
            </a:r>
            <a:r>
              <a:rPr lang="fr-FR" altLang="x-none" sz="1100" dirty="0">
                <a:ea typeface="Arial" charset="0"/>
                <a:cs typeface="Arial" charset="0"/>
              </a:rPr>
              <a:t> </a:t>
            </a: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Présence possible </a:t>
            </a:r>
            <a:r>
              <a:rPr lang="fr-FR" altLang="x-none" sz="1100" dirty="0">
                <a:ea typeface="Arial" charset="0"/>
                <a:cs typeface="Arial" charset="0"/>
              </a:rPr>
              <a:t>sur des</a:t>
            </a: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 demi</a:t>
            </a:r>
            <a:r>
              <a:rPr kumimoji="0" lang="fr-FR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-</a:t>
            </a: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journées des joueurs de Haut Niveau du club.</a:t>
            </a:r>
            <a:endParaRPr kumimoji="0" lang="fr-FR" altLang="x-non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Arial" charset="0"/>
              <a:cs typeface="Arial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x-none" altLang="x-non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Arial" charset="0"/>
              <a:cs typeface="Arial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x-none" altLang="x-none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Activités </a:t>
            </a:r>
            <a:r>
              <a:rPr kumimoji="0" lang="fr-FR" altLang="x-none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S</a:t>
            </a:r>
            <a:r>
              <a:rPr kumimoji="0" lang="x-none" altLang="x-none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pécifiques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Pour la sortie</a:t>
            </a:r>
            <a:r>
              <a:rPr kumimoji="0" lang="fr-FR" altLang="x-none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 à la Patinoire</a:t>
            </a: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, elle se fera en TCL. Le prix de l’activité est compris dans le coût de la journée. </a:t>
            </a:r>
            <a:r>
              <a:rPr kumimoji="0" lang="x-none" altLang="x-none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En revanche</a:t>
            </a:r>
            <a:r>
              <a:rPr kumimoji="0" lang="fr-FR" altLang="x-none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,</a:t>
            </a:r>
            <a:r>
              <a:rPr kumimoji="0" lang="x-none" altLang="x-none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 </a:t>
            </a:r>
            <a:r>
              <a:rPr kumimoji="0" lang="x-none" altLang="x-none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chaque jeune devra être munis d’argent</a:t>
            </a:r>
            <a:r>
              <a:rPr kumimoji="0" lang="fr-FR" altLang="x-none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 (4 euros)</a:t>
            </a:r>
            <a:r>
              <a:rPr kumimoji="0" lang="x-none" altLang="x-none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 ou de 2 tickets TCL pour le transport</a:t>
            </a:r>
            <a:r>
              <a:rPr kumimoji="0" lang="fr-FR" altLang="x-none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 aller-retour</a:t>
            </a:r>
            <a:r>
              <a:rPr kumimoji="0" lang="x-none" altLang="x-none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  <a:cs typeface="Arial" charset="0"/>
              </a:rPr>
              <a:t>.</a:t>
            </a:r>
            <a:endParaRPr kumimoji="0" lang="x-none" altLang="x-non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Arial" charset="0"/>
              <a:cs typeface="Arial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2CDD3"/>
              </a:clrFrom>
              <a:clrTo>
                <a:srgbClr val="C2CDD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55" y="4400319"/>
            <a:ext cx="724789" cy="369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106156" y="370725"/>
            <a:ext cx="6084000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fr-FR" sz="1100" dirty="0">
              <a:ea typeface="Al Bayan Plain" charset="-78"/>
              <a:cs typeface="Al Bayan Plain" charset="-78"/>
            </a:endParaRPr>
          </a:p>
          <a:p>
            <a:pPr algn="just"/>
            <a:endParaRPr lang="fr-FR" sz="1100" dirty="0">
              <a:ea typeface="Al Bayan Plain" charset="-78"/>
              <a:cs typeface="Al Bayan Plain" charset="-78"/>
            </a:endParaRPr>
          </a:p>
          <a:p>
            <a:pPr algn="just"/>
            <a:r>
              <a:rPr lang="fr-FR" sz="1100" dirty="0">
                <a:ea typeface="Al Bayan Plain" charset="-78"/>
                <a:cs typeface="Al Bayan Plain" charset="-78"/>
              </a:rPr>
              <a:t>Je soussigné(e) Madame, Monsieur………………………………………….. responsable légal de ………………… …….………………………… désire inscrire mon fils, ma fille (rayer la mention inutile) au stage de badminton organisé par le Badminton Club Oullins :</a:t>
            </a:r>
          </a:p>
          <a:p>
            <a:pPr algn="just"/>
            <a:endParaRPr lang="fr-FR" sz="1100" dirty="0">
              <a:ea typeface="Al Bayan Plain" charset="-78"/>
              <a:cs typeface="Al Bayan Plain" charset="-7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x-none" sz="11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Al Bayan Plain" charset="-78"/>
              <a:cs typeface="Al Bayan Plain" charset="-7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x-none" sz="1100" dirty="0">
              <a:ea typeface="Al Bayan Plain" charset="-78"/>
              <a:cs typeface="Al Bayan Plain" charset="-7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x-none" sz="1100" dirty="0">
              <a:ea typeface="Al Bayan Plain" charset="-78"/>
              <a:cs typeface="Al Bayan Plain" charset="-7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x-none" sz="1100" dirty="0">
              <a:ea typeface="Al Bayan Plain" charset="-78"/>
              <a:cs typeface="Al Bayan Plain" charset="-7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x-none" sz="1100" dirty="0">
              <a:ea typeface="Al Bayan Plain" charset="-78"/>
              <a:cs typeface="Al Bayan Plain" charset="-7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x-none" sz="1100" dirty="0">
              <a:ea typeface="Al Bayan Plain" charset="-78"/>
              <a:cs typeface="Al Bayan Plain" charset="-7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x-none" sz="1100" dirty="0">
              <a:ea typeface="Al Bayan Plain" charset="-78"/>
              <a:cs typeface="Al Bayan Plain" charset="-7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x-none" sz="1100" dirty="0">
              <a:ea typeface="Al Bayan Plain" charset="-78"/>
              <a:cs typeface="Al Bayan Plain" charset="-7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x-none" sz="1100" dirty="0">
              <a:ea typeface="Al Bayan Plain" charset="-78"/>
              <a:cs typeface="Al Bayan Plain" charset="-7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x-none" sz="1100" dirty="0">
              <a:ea typeface="Al Bayan Plain" charset="-78"/>
              <a:cs typeface="Al Bayan Plain" charset="-7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x-none" sz="1100" dirty="0">
              <a:ea typeface="Al Bayan Plain" charset="-78"/>
              <a:cs typeface="Al Bayan Plain" charset="-7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x-none" sz="1100" dirty="0">
              <a:ea typeface="Al Bayan Plain" charset="-78"/>
              <a:cs typeface="Al Bayan Plain" charset="-7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x-none" sz="1100" dirty="0">
              <a:ea typeface="Al Bayan Plain" charset="-78"/>
              <a:cs typeface="Al Bayan Plain" charset="-7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x-none" sz="1100" dirty="0">
              <a:ea typeface="Al Bayan Plain" charset="-78"/>
              <a:cs typeface="Al Bayan Plain" charset="-7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x-none" sz="1100" dirty="0">
              <a:ea typeface="Al Bayan Plain" charset="-78"/>
              <a:cs typeface="Al Bayan Plain" charset="-7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x-none" sz="1100" dirty="0">
              <a:ea typeface="Al Bayan Plain" charset="-78"/>
              <a:cs typeface="Al Bayan Plain" charset="-78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i="1" dirty="0">
                <a:solidFill>
                  <a:srgbClr val="FF0000"/>
                </a:solidFill>
                <a:ea typeface="Al Bayan Plain" charset="-78"/>
                <a:cs typeface="Al Bayan Plain" charset="-78"/>
              </a:rPr>
              <a:t>Inscription seulement vendredi 23 février non autorisé.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 i="1" dirty="0">
              <a:solidFill>
                <a:srgbClr val="FF0000"/>
              </a:solidFill>
              <a:ea typeface="Al Bayan Plain" charset="-78"/>
              <a:cs typeface="Al Bayan Plain" charset="-7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x-none" sz="1100" dirty="0">
                <a:ea typeface="Al Bayan Plain" charset="-78"/>
                <a:cs typeface="Al Bayan Plain" charset="-78"/>
              </a:rPr>
              <a:t>			 </a:t>
            </a:r>
            <a:r>
              <a:rPr lang="fr-FR" altLang="x-none" sz="1100" u="sng" dirty="0">
                <a:ea typeface="Al Bayan Plain" charset="-78"/>
                <a:cs typeface="Al Bayan Plain" charset="-78"/>
              </a:rPr>
              <a:t>SIGNATURE</a:t>
            </a:r>
            <a:r>
              <a:rPr lang="fr-FR" altLang="x-none" sz="1100" dirty="0">
                <a:ea typeface="Al Bayan Plain" charset="-78"/>
                <a:cs typeface="Al Bayan Plain" charset="-78"/>
              </a:rPr>
              <a:t> 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x-none" sz="1100" dirty="0">
              <a:ea typeface="Al Bayan Plain" charset="-78"/>
              <a:cs typeface="Al Bayan Plain" charset="-78"/>
            </a:endParaRPr>
          </a:p>
          <a:p>
            <a:pPr fontAlgn="b"/>
            <a:r>
              <a:rPr lang="mr-IN" sz="1100" dirty="0">
                <a:ea typeface="Al Bayan Plain" charset="-78"/>
                <a:cs typeface="Al Bayan Plain" charset="-78"/>
              </a:rPr>
              <a:t>NOM : ………………………………………….</a:t>
            </a:r>
            <a:r>
              <a:rPr lang="fr-FR" sz="1100" dirty="0">
                <a:ea typeface="Al Bayan Plain" charset="-78"/>
                <a:cs typeface="Al Bayan Plain" charset="-78"/>
              </a:rPr>
              <a:t>   	</a:t>
            </a:r>
            <a:r>
              <a:rPr lang="mr-IN" sz="1100" dirty="0">
                <a:ea typeface="Al Bayan Plain" charset="-78"/>
                <a:cs typeface="Al Bayan Plain" charset="-78"/>
              </a:rPr>
              <a:t>PRENOM :</a:t>
            </a:r>
            <a:r>
              <a:rPr lang="fr-FR" sz="1100" dirty="0">
                <a:ea typeface="Al Bayan Plain" charset="-78"/>
                <a:cs typeface="Al Bayan Plain" charset="-78"/>
              </a:rPr>
              <a:t>  </a:t>
            </a:r>
            <a:r>
              <a:rPr lang="mr-IN" sz="1100" dirty="0">
                <a:ea typeface="Al Bayan Plain" charset="-78"/>
                <a:cs typeface="Al Bayan Plain" charset="-78"/>
              </a:rPr>
              <a:t>……………………</a:t>
            </a:r>
            <a:endParaRPr kumimoji="0" lang="fr-FR" altLang="x-non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Al Bayan Plain" charset="-78"/>
              <a:cs typeface="Al Bayan Plain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l Bayan Plain" charset="-78"/>
                <a:cs typeface="Al Bayan Plain" charset="-78"/>
              </a:rPr>
              <a:t>DATE DE NAISSANCE : …………………………...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l Bayan Plain" charset="-78"/>
                <a:cs typeface="Al Bayan Plain" charset="-78"/>
              </a:rPr>
              <a:t>ADRESSE : ………………………………………………………………………………………………….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l Bayan Plain" charset="-78"/>
                <a:cs typeface="Al Bayan Plain" charset="-78"/>
              </a:rPr>
              <a:t>TELEPHONE : ………………………</a:t>
            </a:r>
            <a:r>
              <a:rPr lang="mr-IN" altLang="x-none" sz="1100" dirty="0">
                <a:ea typeface="Al Bayan Plain" charset="-78"/>
                <a:cs typeface="Al Bayan Plain" charset="-78"/>
              </a:rPr>
              <a:t>……</a:t>
            </a:r>
            <a:r>
              <a:rPr lang="fr-FR" altLang="x-none" sz="1100" dirty="0">
                <a:ea typeface="Al Bayan Plain" charset="-78"/>
                <a:cs typeface="Al Bayan Plain" charset="-78"/>
              </a:rPr>
              <a:t>.</a:t>
            </a:r>
            <a:r>
              <a:rPr kumimoji="0" lang="fr-FR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l Bayan Plain" charset="-78"/>
                <a:cs typeface="Al Bayan Plain" charset="-78"/>
              </a:rPr>
              <a:t>	</a:t>
            </a: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l Bayan Plain" charset="-78"/>
                <a:cs typeface="Al Bayan Plain" charset="-78"/>
              </a:rPr>
              <a:t>MOBILE (en cas d’urgence) :……………...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l Bayan Plain" charset="-78"/>
                <a:cs typeface="Al Bayan Plain" charset="-78"/>
              </a:rPr>
              <a:t>EMAIL : ………………………………………..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l Bayan Plain" charset="-78"/>
                <a:cs typeface="Al Bayan Plain" charset="-78"/>
              </a:rPr>
              <a:t>CATEGORIE : …………………………..	</a:t>
            </a:r>
            <a:r>
              <a:rPr kumimoji="0" lang="fr-FR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l Bayan Plain" charset="-78"/>
                <a:cs typeface="Al Bayan Plain" charset="-78"/>
              </a:rPr>
              <a:t>	</a:t>
            </a: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l Bayan Plain" charset="-78"/>
                <a:cs typeface="Al Bayan Plain" charset="-78"/>
              </a:rPr>
              <a:t>CLUB : ………………...</a:t>
            </a:r>
            <a:endParaRPr kumimoji="0" lang="fr-FR" altLang="x-non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Al Bayan Plain" charset="-78"/>
              <a:cs typeface="Al Bayan Plain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x-none" altLang="x-non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Al Bayan Plain" charset="-78"/>
              <a:cs typeface="Al Bayan Plain" charset="-78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l Bayan Plain" charset="-78"/>
                <a:cs typeface="Al Bayan Plain" charset="-78"/>
              </a:rPr>
              <a:t>Ce bulletin d’inscription est à découper et à renvoyer par courrier avec le règlement à l’ordre du BACO</a:t>
            </a:r>
            <a:r>
              <a:rPr kumimoji="0" lang="fr-FR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l Bayan Plain" charset="-78"/>
                <a:cs typeface="Al Bayan Plain" charset="-78"/>
              </a:rPr>
              <a:t> :</a:t>
            </a:r>
            <a:br>
              <a:rPr kumimoji="0" lang="fr-FR" altLang="x-none" sz="11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l Bayan Plain" charset="-78"/>
                <a:cs typeface="Al Bayan Plain" charset="-78"/>
              </a:rPr>
            </a:br>
            <a:r>
              <a:rPr kumimoji="0" lang="x-none" altLang="x-none" sz="11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l Bayan Plain" charset="-78"/>
                <a:cs typeface="Al Bayan Plain" charset="-78"/>
              </a:rPr>
              <a:t>Badminton Club Oullins</a:t>
            </a:r>
            <a:br>
              <a:rPr kumimoji="0" lang="fr-FR" altLang="x-none" sz="11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l Bayan Plain" charset="-78"/>
                <a:cs typeface="Al Bayan Plain" charset="-78"/>
              </a:rPr>
            </a:br>
            <a:r>
              <a:rPr kumimoji="0" lang="x-none" altLang="x-none" sz="11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l Bayan Plain" charset="-78"/>
                <a:cs typeface="Al Bayan Plain" charset="-78"/>
              </a:rPr>
              <a:t>23 Boulevard général de Gaulle</a:t>
            </a:r>
            <a:r>
              <a:rPr kumimoji="0" lang="fr-FR" altLang="x-none" sz="11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l Bayan Plain" charset="-78"/>
                <a:cs typeface="Al Bayan Plain" charset="-78"/>
              </a:rPr>
              <a:t>,</a:t>
            </a:r>
            <a:r>
              <a:rPr kumimoji="0" lang="fr-FR" altLang="x-none" sz="110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Al Bayan Plain" charset="-78"/>
                <a:cs typeface="Al Bayan Plain" charset="-78"/>
              </a:rPr>
              <a:t> </a:t>
            </a:r>
            <a:r>
              <a:rPr kumimoji="0" lang="x-none" altLang="x-none" sz="11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l Bayan Plain" charset="-78"/>
                <a:cs typeface="Al Bayan Plain" charset="-78"/>
              </a:rPr>
              <a:t>69600 Oullins</a:t>
            </a:r>
            <a:br>
              <a:rPr kumimoji="0" lang="fr-FR" altLang="x-none" sz="11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l Bayan Plain" charset="-78"/>
                <a:cs typeface="Al Bayan Plain" charset="-78"/>
              </a:rPr>
            </a:br>
            <a:endParaRPr kumimoji="0" lang="x-none" altLang="x-none" sz="11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Al Bayan Plain" charset="-78"/>
              <a:cs typeface="Al Bayan Plain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x-none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l Bayan Plain" charset="-78"/>
                <a:cs typeface="Al Bayan Plain" charset="-78"/>
              </a:rPr>
              <a:t>Ou par mail à l’adresse : </a:t>
            </a:r>
            <a:r>
              <a:rPr kumimoji="0" lang="fr-FR" altLang="x-non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l Bayan Plain" charset="-78"/>
                <a:cs typeface="Al Bayan Plain" charset="-78"/>
              </a:rPr>
              <a:t>	</a:t>
            </a:r>
            <a:r>
              <a:rPr kumimoji="0" lang="fr-FR" altLang="x-none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Al Bayan Plain" charset="-78"/>
                <a:cs typeface="Al Bayan Plain" charset="-78"/>
              </a:rPr>
              <a:t>          </a:t>
            </a:r>
            <a:r>
              <a:rPr kumimoji="0" lang="x-none" altLang="x-none" sz="11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l Bayan Plain" charset="-78"/>
                <a:cs typeface="Al Bayan Plain" charset="-78"/>
                <a:hlinkClick r:id="rId2"/>
              </a:rPr>
              <a:t>ecolebadbaco@gmail.com</a:t>
            </a:r>
            <a:endParaRPr kumimoji="0" lang="fr-FR" altLang="x-none" sz="11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Al Bayan Plain" charset="-78"/>
              <a:cs typeface="Al Bayan Plain" charset="-78"/>
            </a:endParaRPr>
          </a:p>
        </p:txBody>
      </p:sp>
      <p:graphicFrame>
        <p:nvGraphicFramePr>
          <p:cNvPr id="24" name="Espace réservé du contenu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1412188"/>
              </p:ext>
            </p:extLst>
          </p:nvPr>
        </p:nvGraphicFramePr>
        <p:xfrm>
          <a:off x="6224774" y="1335616"/>
          <a:ext cx="5846764" cy="277457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86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1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2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48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2577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DATES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FORMULE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TARIFS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GARDERIE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COÛT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002">
                <a:tc>
                  <a:txBody>
                    <a:bodyPr/>
                    <a:lstStyle/>
                    <a:p>
                      <a:pPr algn="ctr"/>
                      <a:r>
                        <a:rPr lang="fr-FR" sz="1050" b="1" i="1" dirty="0">
                          <a:solidFill>
                            <a:schemeClr val="tx1"/>
                          </a:solidFill>
                        </a:rPr>
                        <a:t>LUNDI 19 FEVRIER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□ INIT</a:t>
                      </a:r>
                      <a:r>
                        <a:rPr lang="fr-FR" sz="1050" baseline="0" dirty="0"/>
                        <a:t>  </a:t>
                      </a:r>
                      <a:r>
                        <a:rPr lang="fr-FR" sz="1050" dirty="0"/>
                        <a:t>PERF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□ CLUB 17€</a:t>
                      </a:r>
                      <a:r>
                        <a:rPr lang="fr-FR" sz="1050" baseline="0" dirty="0"/>
                        <a:t>  </a:t>
                      </a:r>
                      <a:r>
                        <a:rPr lang="fr-FR" sz="1050" dirty="0"/>
                        <a:t>□</a:t>
                      </a:r>
                      <a:r>
                        <a:rPr lang="fr-FR" sz="1050" baseline="0" dirty="0"/>
                        <a:t> EXT 25€</a:t>
                      </a:r>
                      <a:endParaRPr lang="fr-FR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□ MATIN</a:t>
                      </a:r>
                      <a:r>
                        <a:rPr lang="fr-FR" sz="1050" baseline="0" dirty="0"/>
                        <a:t> </a:t>
                      </a:r>
                      <a:r>
                        <a:rPr lang="fr-FR" sz="1050" dirty="0"/>
                        <a:t>1€</a:t>
                      </a:r>
                      <a:r>
                        <a:rPr lang="fr-FR" sz="1050" baseline="0" dirty="0"/>
                        <a:t>  </a:t>
                      </a:r>
                      <a:r>
                        <a:rPr lang="fr-FR" sz="1050" dirty="0"/>
                        <a:t>□</a:t>
                      </a:r>
                      <a:r>
                        <a:rPr lang="fr-FR" sz="1050" baseline="0" dirty="0"/>
                        <a:t> SOIR </a:t>
                      </a:r>
                      <a:r>
                        <a:rPr lang="fr-FR" sz="1050" dirty="0"/>
                        <a:t>1€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1" dirty="0">
                          <a:solidFill>
                            <a:schemeClr val="tx1"/>
                          </a:solidFill>
                        </a:rPr>
                        <a:t>MARDI 20 FEVRIER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□ INIT</a:t>
                      </a:r>
                      <a:r>
                        <a:rPr lang="fr-FR" sz="1050" baseline="0" dirty="0"/>
                        <a:t>  </a:t>
                      </a:r>
                      <a:r>
                        <a:rPr lang="fr-FR" sz="1050" dirty="0"/>
                        <a:t>PERF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□ CLUB 17€</a:t>
                      </a:r>
                      <a:r>
                        <a:rPr lang="fr-FR" sz="1050" baseline="0" dirty="0"/>
                        <a:t>  </a:t>
                      </a:r>
                      <a:r>
                        <a:rPr lang="fr-FR" sz="1050" dirty="0"/>
                        <a:t>□</a:t>
                      </a:r>
                      <a:r>
                        <a:rPr lang="fr-FR" sz="1050" baseline="0" dirty="0"/>
                        <a:t> EXT 25€</a:t>
                      </a:r>
                      <a:endParaRPr lang="fr-FR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□ MATIN</a:t>
                      </a:r>
                      <a:r>
                        <a:rPr lang="fr-FR" sz="1050" baseline="0" dirty="0"/>
                        <a:t> </a:t>
                      </a:r>
                      <a:r>
                        <a:rPr lang="fr-FR" sz="1050" dirty="0"/>
                        <a:t>1€</a:t>
                      </a:r>
                      <a:r>
                        <a:rPr lang="fr-FR" sz="1050" baseline="0" dirty="0"/>
                        <a:t>  </a:t>
                      </a:r>
                      <a:r>
                        <a:rPr lang="fr-FR" sz="1050" dirty="0"/>
                        <a:t>□</a:t>
                      </a:r>
                      <a:r>
                        <a:rPr lang="fr-FR" sz="1050" baseline="0" dirty="0"/>
                        <a:t> SOIR </a:t>
                      </a:r>
                      <a:r>
                        <a:rPr lang="fr-FR" sz="1050" dirty="0"/>
                        <a:t>1€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320">
                <a:tc>
                  <a:txBody>
                    <a:bodyPr/>
                    <a:lstStyle/>
                    <a:p>
                      <a:pPr algn="ctr"/>
                      <a:r>
                        <a:rPr lang="fr-FR" sz="1050" b="1" i="1" dirty="0">
                          <a:solidFill>
                            <a:schemeClr val="tx1"/>
                          </a:solidFill>
                        </a:rPr>
                        <a:t>MERCREDI 21 FEVRIER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□ INIT</a:t>
                      </a:r>
                      <a:r>
                        <a:rPr lang="fr-FR" sz="1050" baseline="0" dirty="0"/>
                        <a:t>  </a:t>
                      </a:r>
                      <a:r>
                        <a:rPr lang="fr-FR" sz="1050" dirty="0"/>
                        <a:t>PERF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□ CLUB 17€</a:t>
                      </a:r>
                      <a:r>
                        <a:rPr lang="fr-FR" sz="1050" baseline="0" dirty="0"/>
                        <a:t>  </a:t>
                      </a:r>
                      <a:r>
                        <a:rPr lang="fr-FR" sz="1050" dirty="0"/>
                        <a:t>□</a:t>
                      </a:r>
                      <a:r>
                        <a:rPr lang="fr-FR" sz="1050" baseline="0" dirty="0"/>
                        <a:t> EXT 25€</a:t>
                      </a:r>
                      <a:endParaRPr lang="fr-FR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□ MATIN</a:t>
                      </a:r>
                      <a:r>
                        <a:rPr lang="fr-FR" sz="1050" baseline="0" dirty="0"/>
                        <a:t> </a:t>
                      </a:r>
                      <a:r>
                        <a:rPr lang="fr-FR" sz="1050" dirty="0"/>
                        <a:t>1€</a:t>
                      </a:r>
                      <a:r>
                        <a:rPr lang="fr-FR" sz="1050" baseline="0" dirty="0"/>
                        <a:t>  </a:t>
                      </a:r>
                      <a:r>
                        <a:rPr lang="fr-FR" sz="1050" dirty="0"/>
                        <a:t>□</a:t>
                      </a:r>
                      <a:r>
                        <a:rPr lang="fr-FR" sz="1050" baseline="0" dirty="0"/>
                        <a:t> SOIR </a:t>
                      </a:r>
                      <a:r>
                        <a:rPr lang="fr-FR" sz="1050" dirty="0"/>
                        <a:t>1€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320">
                <a:tc>
                  <a:txBody>
                    <a:bodyPr/>
                    <a:lstStyle/>
                    <a:p>
                      <a:pPr algn="ctr"/>
                      <a:r>
                        <a:rPr lang="fr-FR" sz="1050" b="1" i="1" dirty="0">
                          <a:solidFill>
                            <a:schemeClr val="tx1"/>
                          </a:solidFill>
                        </a:rPr>
                        <a:t>JEUDI 22 FEVRIER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□ INIT</a:t>
                      </a:r>
                      <a:r>
                        <a:rPr lang="fr-FR" sz="1050" baseline="0" dirty="0"/>
                        <a:t>  </a:t>
                      </a:r>
                      <a:r>
                        <a:rPr lang="fr-FR" sz="1050" dirty="0"/>
                        <a:t>PERF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□ CLUB 17€</a:t>
                      </a:r>
                      <a:r>
                        <a:rPr lang="fr-FR" sz="1050" baseline="0" dirty="0"/>
                        <a:t>  </a:t>
                      </a:r>
                      <a:r>
                        <a:rPr lang="fr-FR" sz="1050" dirty="0"/>
                        <a:t>□</a:t>
                      </a:r>
                      <a:r>
                        <a:rPr lang="fr-FR" sz="1050" baseline="0" dirty="0"/>
                        <a:t> EXT 25€</a:t>
                      </a:r>
                      <a:endParaRPr lang="fr-FR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□ MATIN</a:t>
                      </a:r>
                      <a:r>
                        <a:rPr lang="fr-FR" sz="1050" baseline="0" dirty="0"/>
                        <a:t> </a:t>
                      </a:r>
                      <a:r>
                        <a:rPr lang="fr-FR" sz="1050" dirty="0"/>
                        <a:t>1€</a:t>
                      </a:r>
                      <a:r>
                        <a:rPr lang="fr-FR" sz="1050" baseline="0" dirty="0"/>
                        <a:t>  </a:t>
                      </a:r>
                      <a:r>
                        <a:rPr lang="fr-FR" sz="1050" dirty="0"/>
                        <a:t>□</a:t>
                      </a:r>
                      <a:r>
                        <a:rPr lang="fr-FR" sz="1050" baseline="0" dirty="0"/>
                        <a:t> SOIR </a:t>
                      </a:r>
                      <a:r>
                        <a:rPr lang="fr-FR" sz="1050" dirty="0"/>
                        <a:t>1€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762">
                <a:tc>
                  <a:txBody>
                    <a:bodyPr/>
                    <a:lstStyle/>
                    <a:p>
                      <a:pPr algn="ctr"/>
                      <a:r>
                        <a:rPr lang="fr-FR" sz="1050" b="1" i="1" u="none" dirty="0">
                          <a:solidFill>
                            <a:schemeClr val="tx1"/>
                          </a:solidFill>
                        </a:rPr>
                        <a:t>VENDREDI 23 FEVRIER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   INIT</a:t>
                      </a:r>
                    </a:p>
                    <a:p>
                      <a:pPr algn="ctr"/>
                      <a:r>
                        <a:rPr lang="fr-FR" sz="1050" dirty="0"/>
                        <a:t>PERF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   CLUB 17€</a:t>
                      </a:r>
                      <a:r>
                        <a:rPr lang="fr-FR" sz="1050" baseline="0" dirty="0"/>
                        <a:t>     EXT 25€</a:t>
                      </a: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   MATIN 1€      SOIR 1€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320">
                <a:tc gridSpan="4">
                  <a:txBody>
                    <a:bodyPr/>
                    <a:lstStyle/>
                    <a:p>
                      <a:pPr algn="ctr"/>
                      <a:r>
                        <a:rPr lang="fr-FR" sz="1050" b="1" i="0" u="sng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50" b="1" dirty="0"/>
                        <a:t>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9946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55E26F87-65F9-4B34-86A7-06394794462C}"/>
              </a:ext>
            </a:extLst>
          </p:cNvPr>
          <p:cNvSpPr/>
          <p:nvPr/>
        </p:nvSpPr>
        <p:spPr>
          <a:xfrm>
            <a:off x="8040687" y="3511550"/>
            <a:ext cx="57150" cy="5715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C9CD46-7790-4F75-8D6B-10FBCCC98C65}"/>
              </a:ext>
            </a:extLst>
          </p:cNvPr>
          <p:cNvSpPr/>
          <p:nvPr/>
        </p:nvSpPr>
        <p:spPr>
          <a:xfrm>
            <a:off x="8362950" y="3660644"/>
            <a:ext cx="57150" cy="5715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F7A713-0869-405E-9BC7-65FE02B1D373}"/>
              </a:ext>
            </a:extLst>
          </p:cNvPr>
          <p:cNvSpPr/>
          <p:nvPr/>
        </p:nvSpPr>
        <p:spPr>
          <a:xfrm>
            <a:off x="8362950" y="3234261"/>
            <a:ext cx="57150" cy="5715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75B1742-961B-40FF-9E58-F26EE467AA9D}"/>
              </a:ext>
            </a:extLst>
          </p:cNvPr>
          <p:cNvSpPr/>
          <p:nvPr/>
        </p:nvSpPr>
        <p:spPr>
          <a:xfrm>
            <a:off x="8362950" y="2816050"/>
            <a:ext cx="57150" cy="5715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C4DFF8B-3E5A-4975-A39E-F6F83EC9623C}"/>
              </a:ext>
            </a:extLst>
          </p:cNvPr>
          <p:cNvSpPr/>
          <p:nvPr/>
        </p:nvSpPr>
        <p:spPr>
          <a:xfrm>
            <a:off x="8362950" y="2418242"/>
            <a:ext cx="57150" cy="5715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F909C4-6C45-48FB-9FD0-19F5C23CFCED}"/>
              </a:ext>
            </a:extLst>
          </p:cNvPr>
          <p:cNvSpPr/>
          <p:nvPr/>
        </p:nvSpPr>
        <p:spPr>
          <a:xfrm>
            <a:off x="8362950" y="2000031"/>
            <a:ext cx="57150" cy="5715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A0CCDB-9749-4991-9795-6E1F2E027599}"/>
              </a:ext>
            </a:extLst>
          </p:cNvPr>
          <p:cNvSpPr/>
          <p:nvPr/>
        </p:nvSpPr>
        <p:spPr>
          <a:xfrm>
            <a:off x="8708231" y="3568700"/>
            <a:ext cx="57150" cy="5715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06D8A38-96B5-4048-B036-C2D8A06BE344}"/>
              </a:ext>
            </a:extLst>
          </p:cNvPr>
          <p:cNvSpPr/>
          <p:nvPr/>
        </p:nvSpPr>
        <p:spPr>
          <a:xfrm>
            <a:off x="9398794" y="3568700"/>
            <a:ext cx="57150" cy="5715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F32DF97-70BD-4688-9890-22836473D392}"/>
              </a:ext>
            </a:extLst>
          </p:cNvPr>
          <p:cNvSpPr/>
          <p:nvPr/>
        </p:nvSpPr>
        <p:spPr>
          <a:xfrm>
            <a:off x="10175081" y="3576006"/>
            <a:ext cx="57150" cy="5715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2E79877-EC92-40DC-A298-0C0CE6CAF20E}"/>
              </a:ext>
            </a:extLst>
          </p:cNvPr>
          <p:cNvSpPr/>
          <p:nvPr/>
        </p:nvSpPr>
        <p:spPr>
          <a:xfrm>
            <a:off x="10894218" y="3576006"/>
            <a:ext cx="57150" cy="5715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230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992726F355B3498D0F7D45B3CF3B04" ma:contentTypeVersion="6" ma:contentTypeDescription="Crée un document." ma:contentTypeScope="" ma:versionID="d0ae00c885ac497f735727c8871bcc36">
  <xsd:schema xmlns:xsd="http://www.w3.org/2001/XMLSchema" xmlns:xs="http://www.w3.org/2001/XMLSchema" xmlns:p="http://schemas.microsoft.com/office/2006/metadata/properties" xmlns:ns2="e4368af7-50db-45ef-be2d-84e496e8032b" targetNamespace="http://schemas.microsoft.com/office/2006/metadata/properties" ma:root="true" ma:fieldsID="daaf589626bbded8217041fae80e9414" ns2:_="">
    <xsd:import namespace="e4368af7-50db-45ef-be2d-84e496e803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368af7-50db-45ef-be2d-84e496e803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A7B79C-60E8-436C-892B-399352BB6EAF}"/>
</file>

<file path=customXml/itemProps2.xml><?xml version="1.0" encoding="utf-8"?>
<ds:datastoreItem xmlns:ds="http://schemas.openxmlformats.org/officeDocument/2006/customXml" ds:itemID="{01AC1AB7-1DF4-4002-9196-CDAE486B9BAB}"/>
</file>

<file path=customXml/itemProps3.xml><?xml version="1.0" encoding="utf-8"?>
<ds:datastoreItem xmlns:ds="http://schemas.openxmlformats.org/officeDocument/2006/customXml" ds:itemID="{FA4F450E-BFCF-49D0-A3B9-42706595B828}"/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481</Words>
  <Application>Microsoft Office PowerPoint</Application>
  <PresentationFormat>Grand écran</PresentationFormat>
  <Paragraphs>146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Al Bayan Plain</vt:lpstr>
      <vt:lpstr>Arial</vt:lpstr>
      <vt:lpstr>Arial Rounded MT Bold</vt:lpstr>
      <vt:lpstr>Calibri</vt:lpstr>
      <vt:lpstr>Calibri Light</vt:lpstr>
      <vt:lpstr>Casual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Guillaume brevet</cp:lastModifiedBy>
  <cp:revision>67</cp:revision>
  <cp:lastPrinted>2017-05-23T09:17:39Z</cp:lastPrinted>
  <dcterms:created xsi:type="dcterms:W3CDTF">2017-05-17T08:22:38Z</dcterms:created>
  <dcterms:modified xsi:type="dcterms:W3CDTF">2018-01-12T15:20:36Z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0x01010092992726F355B3498D0F7D45B3CF3B04</vt:lpwstr>
  </property>
</Properties>
</file>