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x="21374100" cy="30276800"/>
  <p:notesSz cx="6858000" cy="9144000"/>
  <p:embeddedFontLst>
    <p:embeddedFont>
      <p:font typeface="Cardo Bold" charset="1" panose="02020804080000020003"/>
      <p:regular r:id="rId18"/>
    </p:embeddedFont>
    <p:embeddedFont>
      <p:font typeface="Inter 1" charset="1" panose="02000503000000020004"/>
      <p:regular r:id="rId19"/>
    </p:embeddedFont>
    <p:embeddedFont>
      <p:font typeface="Inter 1 Bold" charset="1" panose="02000503000000020004"/>
      <p:regular r:id="rId20"/>
    </p:embeddedFont>
    <p:embeddedFont>
      <p:font typeface="Inter 1 Italics" charset="1" panose="02000503000000020004"/>
      <p:regular r:id="rId21"/>
    </p:embeddedFont>
    <p:embeddedFont>
      <p:font typeface="Inter 1 Bold Italics" charset="1" panose="02000503000000020004"/>
      <p:regular r:id="rId22"/>
    </p:embeddedFont>
    <p:embeddedFont>
      <p:font typeface="Anton" charset="1" panose="00000500000000000000"/>
      <p:regular r:id="rId23"/>
    </p:embeddedFont>
    <p:embeddedFont>
      <p:font typeface="Vollkorn Italics" charset="1" panose="00000500000000000000"/>
      <p:regular r:id="rId24"/>
    </p:embeddedFont>
    <p:embeddedFont>
      <p:font typeface="Inter 2 Semi-Bold" charset="1" panose="02000503000000020004"/>
      <p:regular r:id="rId25"/>
    </p:embeddedFont>
    <p:embeddedFont>
      <p:font typeface="Inter 2" charset="1" panose="020B0502030000000004"/>
      <p:regular r:id="rId26"/>
    </p:embeddedFont>
    <p:embeddedFont>
      <p:font typeface="Inter 2 Bold" charset="1" panose="020B0802030000000004"/>
      <p:regular r:id="rId27"/>
    </p:embeddedFont>
    <p:embeddedFont>
      <p:font typeface="Inter 2 Italics" charset="1" panose="020B0502030000000004"/>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jpe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17.svg" Type="http://schemas.openxmlformats.org/officeDocument/2006/relationships/image"/><Relationship Id="rId12" Target="../media/image7.png" Type="http://schemas.openxmlformats.org/officeDocument/2006/relationships/image"/><Relationship Id="rId13" Target="../media/image4.jpeg" Type="http://schemas.openxmlformats.org/officeDocument/2006/relationships/image"/><Relationship Id="rId2" Target="../media/image8.png" Type="http://schemas.openxmlformats.org/officeDocument/2006/relationships/image"/><Relationship Id="rId3" Target="../media/image9.svg" Type="http://schemas.openxmlformats.org/officeDocument/2006/relationships/image"/><Relationship Id="rId4" Target="../media/image10.png" Type="http://schemas.openxmlformats.org/officeDocument/2006/relationships/image"/><Relationship Id="rId5" Target="../media/image11.pn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14.png" Type="http://schemas.openxmlformats.org/officeDocument/2006/relationships/image"/><Relationship Id="rId9" Target="../media/image1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5.svg" Type="http://schemas.openxmlformats.org/officeDocument/2006/relationships/image"/><Relationship Id="rId11" Target="../media/image26.png" Type="http://schemas.openxmlformats.org/officeDocument/2006/relationships/image"/><Relationship Id="rId12" Target="../media/image27.png" Type="http://schemas.openxmlformats.org/officeDocument/2006/relationships/image"/><Relationship Id="rId13" Target="../media/image28.png" Type="http://schemas.openxmlformats.org/officeDocument/2006/relationships/image"/><Relationship Id="rId14" Target="../media/image29.png" Type="http://schemas.openxmlformats.org/officeDocument/2006/relationships/image"/><Relationship Id="rId15" Target="../media/image30.png" Type="http://schemas.openxmlformats.org/officeDocument/2006/relationships/image"/><Relationship Id="rId16" Target="../media/image31.png" Type="http://schemas.openxmlformats.org/officeDocument/2006/relationships/image"/><Relationship Id="rId2" Target="../media/image10.pn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png" Type="http://schemas.openxmlformats.org/officeDocument/2006/relationships/image"/><Relationship Id="rId9" Target="../media/image24.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4.png" Type="http://schemas.openxmlformats.org/officeDocument/2006/relationships/image"/><Relationship Id="rId11" Target="../media/image35.svg" Type="http://schemas.openxmlformats.org/officeDocument/2006/relationships/image"/><Relationship Id="rId12" Target="../media/image36.png" Type="http://schemas.openxmlformats.org/officeDocument/2006/relationships/image"/><Relationship Id="rId13" Target="../media/image28.png" Type="http://schemas.openxmlformats.org/officeDocument/2006/relationships/image"/><Relationship Id="rId14" Target="../media/image29.png" Type="http://schemas.openxmlformats.org/officeDocument/2006/relationships/image"/><Relationship Id="rId15" Target="../media/image30.png" Type="http://schemas.openxmlformats.org/officeDocument/2006/relationships/image"/><Relationship Id="rId16" Target="../media/image31.png" Type="http://schemas.openxmlformats.org/officeDocument/2006/relationships/image"/><Relationship Id="rId2" Target="../media/image11.pn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 Id="rId5" Target="../media/image23.png" Type="http://schemas.openxmlformats.org/officeDocument/2006/relationships/image"/><Relationship Id="rId6" Target="../media/image24.png" Type="http://schemas.openxmlformats.org/officeDocument/2006/relationships/image"/><Relationship Id="rId7" Target="../media/image25.svg" Type="http://schemas.openxmlformats.org/officeDocument/2006/relationships/image"/><Relationship Id="rId8" Target="../media/image32.png" Type="http://schemas.openxmlformats.org/officeDocument/2006/relationships/image"/><Relationship Id="rId9" Target="../media/image3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2.png" Type="http://schemas.openxmlformats.org/officeDocument/2006/relationships/image"/><Relationship Id="rId11" Target="../media/image43.svg" Type="http://schemas.openxmlformats.org/officeDocument/2006/relationships/image"/><Relationship Id="rId12" Target="../media/image44.png" Type="http://schemas.openxmlformats.org/officeDocument/2006/relationships/image"/><Relationship Id="rId13" Target="../media/image45.svg" Type="http://schemas.openxmlformats.org/officeDocument/2006/relationships/image"/><Relationship Id="rId14" Target="../media/image46.jpeg" Type="http://schemas.openxmlformats.org/officeDocument/2006/relationships/image"/><Relationship Id="rId15" Target="../media/image47.png" Type="http://schemas.openxmlformats.org/officeDocument/2006/relationships/image"/><Relationship Id="rId2" Target="../media/image11.png" Type="http://schemas.openxmlformats.org/officeDocument/2006/relationships/image"/><Relationship Id="rId3" Target="../media/image18.png" Type="http://schemas.openxmlformats.org/officeDocument/2006/relationships/image"/><Relationship Id="rId4" Target="../media/image19.svg" Type="http://schemas.openxmlformats.org/officeDocument/2006/relationships/image"/><Relationship Id="rId5" Target="../media/image37.png" Type="http://schemas.openxmlformats.org/officeDocument/2006/relationships/image"/><Relationship Id="rId6" Target="../media/image38.png" Type="http://schemas.openxmlformats.org/officeDocument/2006/relationships/image"/><Relationship Id="rId7" Target="../media/image39.png" Type="http://schemas.openxmlformats.org/officeDocument/2006/relationships/image"/><Relationship Id="rId8" Target="../media/image40.png" Type="http://schemas.openxmlformats.org/officeDocument/2006/relationships/image"/><Relationship Id="rId9" Target="../media/image41.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6.png" Type="http://schemas.openxmlformats.org/officeDocument/2006/relationships/image"/><Relationship Id="rId11" Target="../media/image57.svg" Type="http://schemas.openxmlformats.org/officeDocument/2006/relationships/image"/><Relationship Id="rId12" Target="../media/image28.png" Type="http://schemas.openxmlformats.org/officeDocument/2006/relationships/image"/><Relationship Id="rId2" Target="../media/image48.png" Type="http://schemas.openxmlformats.org/officeDocument/2006/relationships/image"/><Relationship Id="rId3" Target="../media/image49.svg" Type="http://schemas.openxmlformats.org/officeDocument/2006/relationships/image"/><Relationship Id="rId4" Target="../media/image50.png" Type="http://schemas.openxmlformats.org/officeDocument/2006/relationships/image"/><Relationship Id="rId5" Target="../media/image51.png" Type="http://schemas.openxmlformats.org/officeDocument/2006/relationships/image"/><Relationship Id="rId6" Target="../media/image52.png" Type="http://schemas.openxmlformats.org/officeDocument/2006/relationships/image"/><Relationship Id="rId7" Target="../media/image53.png" Type="http://schemas.openxmlformats.org/officeDocument/2006/relationships/image"/><Relationship Id="rId8" Target="../media/image54.png" Type="http://schemas.openxmlformats.org/officeDocument/2006/relationships/image"/><Relationship Id="rId9" Target="../media/image55.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5.png" Type="http://schemas.openxmlformats.org/officeDocument/2006/relationships/image"/><Relationship Id="rId11" Target="../media/image55.png" Type="http://schemas.openxmlformats.org/officeDocument/2006/relationships/image"/><Relationship Id="rId2" Target="../media/image58.png" Type="http://schemas.openxmlformats.org/officeDocument/2006/relationships/image"/><Relationship Id="rId3" Target="../media/image59.png" Type="http://schemas.openxmlformats.org/officeDocument/2006/relationships/image"/><Relationship Id="rId4" Target="../media/image60.jpeg" Type="http://schemas.openxmlformats.org/officeDocument/2006/relationships/image"/><Relationship Id="rId5" Target="../media/image61.png" Type="http://schemas.openxmlformats.org/officeDocument/2006/relationships/image"/><Relationship Id="rId6" Target="../media/image62.png" Type="http://schemas.openxmlformats.org/officeDocument/2006/relationships/image"/><Relationship Id="rId7" Target="../media/image63.jpeg" Type="http://schemas.openxmlformats.org/officeDocument/2006/relationships/image"/><Relationship Id="rId8" Target="../media/image64.png" Type="http://schemas.openxmlformats.org/officeDocument/2006/relationships/image"/><Relationship Id="rId9" Target="../media/image5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4.png" Type="http://schemas.openxmlformats.org/officeDocument/2006/relationships/image"/><Relationship Id="rId11" Target="../media/image75.png" Type="http://schemas.openxmlformats.org/officeDocument/2006/relationships/image"/><Relationship Id="rId12" Target="../media/image4.jpeg" Type="http://schemas.openxmlformats.org/officeDocument/2006/relationships/image"/><Relationship Id="rId2" Target="../media/image66.png" Type="http://schemas.openxmlformats.org/officeDocument/2006/relationships/image"/><Relationship Id="rId3" Target="../media/image67.svg" Type="http://schemas.openxmlformats.org/officeDocument/2006/relationships/image"/><Relationship Id="rId4" Target="../media/image68.png" Type="http://schemas.openxmlformats.org/officeDocument/2006/relationships/image"/><Relationship Id="rId5" Target="../media/image69.svg" Type="http://schemas.openxmlformats.org/officeDocument/2006/relationships/image"/><Relationship Id="rId6" Target="../media/image70.png" Type="http://schemas.openxmlformats.org/officeDocument/2006/relationships/image"/><Relationship Id="rId7" Target="../media/image71.png" Type="http://schemas.openxmlformats.org/officeDocument/2006/relationships/image"/><Relationship Id="rId8" Target="../media/image72.svg" Type="http://schemas.openxmlformats.org/officeDocument/2006/relationships/image"/><Relationship Id="rId9" Target="../media/image73.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76.png" Type="http://schemas.openxmlformats.org/officeDocument/2006/relationships/image"/><Relationship Id="rId5" Target="../media/image4.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4.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19.svg" Type="http://schemas.openxmlformats.org/officeDocument/2006/relationships/image"/><Relationship Id="rId4" Target="../media/image76.png" Type="http://schemas.openxmlformats.org/officeDocument/2006/relationships/image"/><Relationship Id="rId5" Target="../media/image4.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7.png" Type="http://schemas.openxmlformats.org/officeDocument/2006/relationships/image"/><Relationship Id="rId3" Target="../media/image78.svg" Type="http://schemas.openxmlformats.org/officeDocument/2006/relationships/image"/><Relationship Id="rId4" Target="../media/image5.pn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4.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77533" y="-1891036"/>
            <a:ext cx="24387238" cy="25556470"/>
          </a:xfrm>
          <a:custGeom>
            <a:avLst/>
            <a:gdLst/>
            <a:ahLst/>
            <a:cxnLst/>
            <a:rect r="r" b="b" t="t" l="l"/>
            <a:pathLst>
              <a:path h="25556470" w="24387238">
                <a:moveTo>
                  <a:pt x="0" y="0"/>
                </a:moveTo>
                <a:lnTo>
                  <a:pt x="24387238" y="0"/>
                </a:lnTo>
                <a:lnTo>
                  <a:pt x="24387238" y="25556470"/>
                </a:lnTo>
                <a:lnTo>
                  <a:pt x="0" y="2555647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686897" y="15666596"/>
            <a:ext cx="18019195" cy="13675281"/>
            <a:chOff x="0" y="0"/>
            <a:chExt cx="24025593" cy="18233708"/>
          </a:xfrm>
        </p:grpSpPr>
        <p:sp>
          <p:nvSpPr>
            <p:cNvPr name="Freeform 4" id="4"/>
            <p:cNvSpPr/>
            <p:nvPr/>
          </p:nvSpPr>
          <p:spPr>
            <a:xfrm flipH="false" flipV="false" rot="0">
              <a:off x="0" y="0"/>
              <a:ext cx="24025606" cy="18233771"/>
            </a:xfrm>
            <a:custGeom>
              <a:avLst/>
              <a:gdLst/>
              <a:ahLst/>
              <a:cxnLst/>
              <a:rect r="r" b="b" t="t" l="l"/>
              <a:pathLst>
                <a:path h="18233771" w="24025606">
                  <a:moveTo>
                    <a:pt x="0" y="0"/>
                  </a:moveTo>
                  <a:lnTo>
                    <a:pt x="0" y="18233771"/>
                  </a:lnTo>
                  <a:lnTo>
                    <a:pt x="24025606" y="18233771"/>
                  </a:lnTo>
                  <a:lnTo>
                    <a:pt x="24025606" y="0"/>
                  </a:lnTo>
                  <a:lnTo>
                    <a:pt x="0" y="0"/>
                  </a:lnTo>
                  <a:close/>
                  <a:moveTo>
                    <a:pt x="23984331" y="18192496"/>
                  </a:moveTo>
                  <a:lnTo>
                    <a:pt x="40386" y="18192496"/>
                  </a:lnTo>
                  <a:lnTo>
                    <a:pt x="40386" y="40386"/>
                  </a:lnTo>
                  <a:lnTo>
                    <a:pt x="23984331" y="40386"/>
                  </a:lnTo>
                  <a:lnTo>
                    <a:pt x="23984331" y="18192497"/>
                  </a:lnTo>
                  <a:close/>
                </a:path>
              </a:pathLst>
            </a:custGeom>
            <a:solidFill>
              <a:srgbClr val="262674"/>
            </a:solidFill>
          </p:spPr>
        </p:sp>
      </p:grpSp>
      <p:grpSp>
        <p:nvGrpSpPr>
          <p:cNvPr name="Group 5" id="5"/>
          <p:cNvGrpSpPr/>
          <p:nvPr/>
        </p:nvGrpSpPr>
        <p:grpSpPr>
          <a:xfrm rot="0">
            <a:off x="2942072" y="18897305"/>
            <a:ext cx="15508853" cy="9536240"/>
            <a:chOff x="0" y="0"/>
            <a:chExt cx="20678470" cy="12714986"/>
          </a:xfrm>
        </p:grpSpPr>
        <p:sp>
          <p:nvSpPr>
            <p:cNvPr name="Freeform 6" id="6"/>
            <p:cNvSpPr/>
            <p:nvPr/>
          </p:nvSpPr>
          <p:spPr>
            <a:xfrm flipH="false" flipV="false" rot="0">
              <a:off x="0" y="0"/>
              <a:ext cx="20678521" cy="12714986"/>
            </a:xfrm>
            <a:custGeom>
              <a:avLst/>
              <a:gdLst/>
              <a:ahLst/>
              <a:cxnLst/>
              <a:rect r="r" b="b" t="t" l="l"/>
              <a:pathLst>
                <a:path h="12714986" w="20678521">
                  <a:moveTo>
                    <a:pt x="0" y="0"/>
                  </a:moveTo>
                  <a:lnTo>
                    <a:pt x="20678521" y="0"/>
                  </a:lnTo>
                  <a:lnTo>
                    <a:pt x="20678521" y="12714986"/>
                  </a:lnTo>
                  <a:lnTo>
                    <a:pt x="0" y="12714986"/>
                  </a:lnTo>
                  <a:close/>
                </a:path>
              </a:pathLst>
            </a:custGeom>
            <a:solidFill>
              <a:srgbClr val="262674"/>
            </a:solidFill>
          </p:spPr>
        </p:sp>
      </p:grpSp>
      <p:sp>
        <p:nvSpPr>
          <p:cNvPr name="AutoShape 7" id="7"/>
          <p:cNvSpPr/>
          <p:nvPr/>
        </p:nvSpPr>
        <p:spPr>
          <a:xfrm rot="12780">
            <a:off x="7055891" y="25497177"/>
            <a:ext cx="7234685" cy="0"/>
          </a:xfrm>
          <a:prstGeom prst="line">
            <a:avLst/>
          </a:prstGeom>
          <a:ln cap="rnd" w="9525">
            <a:solidFill>
              <a:srgbClr val="FFFFFF"/>
            </a:solidFill>
            <a:prstDash val="solid"/>
            <a:headEnd type="none" len="sm" w="sm"/>
            <a:tailEnd type="none" len="sm" w="sm"/>
          </a:ln>
        </p:spPr>
      </p:sp>
      <p:grpSp>
        <p:nvGrpSpPr>
          <p:cNvPr name="Group 8" id="8"/>
          <p:cNvGrpSpPr/>
          <p:nvPr/>
        </p:nvGrpSpPr>
        <p:grpSpPr>
          <a:xfrm rot="0">
            <a:off x="487451" y="5825685"/>
            <a:ext cx="20309764" cy="11267389"/>
            <a:chOff x="0" y="0"/>
            <a:chExt cx="27079686" cy="15023186"/>
          </a:xfrm>
        </p:grpSpPr>
        <p:sp>
          <p:nvSpPr>
            <p:cNvPr name="Freeform 9" id="9"/>
            <p:cNvSpPr/>
            <p:nvPr/>
          </p:nvSpPr>
          <p:spPr>
            <a:xfrm flipH="false" flipV="false" rot="0">
              <a:off x="0" y="0"/>
              <a:ext cx="27079649" cy="15023212"/>
            </a:xfrm>
            <a:custGeom>
              <a:avLst/>
              <a:gdLst/>
              <a:ahLst/>
              <a:cxnLst/>
              <a:rect r="r" b="b" t="t" l="l"/>
              <a:pathLst>
                <a:path h="15023212" w="27079649">
                  <a:moveTo>
                    <a:pt x="0" y="0"/>
                  </a:moveTo>
                  <a:lnTo>
                    <a:pt x="27079649" y="0"/>
                  </a:lnTo>
                  <a:lnTo>
                    <a:pt x="27079649" y="15023212"/>
                  </a:lnTo>
                  <a:lnTo>
                    <a:pt x="0" y="15023212"/>
                  </a:lnTo>
                  <a:lnTo>
                    <a:pt x="0" y="0"/>
                  </a:lnTo>
                  <a:close/>
                </a:path>
              </a:pathLst>
            </a:custGeom>
            <a:blipFill>
              <a:blip r:embed="rId4"/>
              <a:stretch>
                <a:fillRect l="-3088" t="0" r="-3088" b="0"/>
              </a:stretch>
            </a:blipFill>
          </p:spPr>
        </p:sp>
      </p:grpSp>
      <p:sp>
        <p:nvSpPr>
          <p:cNvPr name="Freeform 10" id="10"/>
          <p:cNvSpPr/>
          <p:nvPr/>
        </p:nvSpPr>
        <p:spPr>
          <a:xfrm flipH="false" flipV="false" rot="0">
            <a:off x="2138400" y="368523"/>
            <a:ext cx="4846040" cy="4846040"/>
          </a:xfrm>
          <a:custGeom>
            <a:avLst/>
            <a:gdLst/>
            <a:ahLst/>
            <a:cxnLst/>
            <a:rect r="r" b="b" t="t" l="l"/>
            <a:pathLst>
              <a:path h="4846040" w="4846040">
                <a:moveTo>
                  <a:pt x="0" y="0"/>
                </a:moveTo>
                <a:lnTo>
                  <a:pt x="4846040" y="0"/>
                </a:lnTo>
                <a:lnTo>
                  <a:pt x="4846040" y="4846040"/>
                </a:lnTo>
                <a:lnTo>
                  <a:pt x="0" y="4846040"/>
                </a:lnTo>
                <a:lnTo>
                  <a:pt x="0" y="0"/>
                </a:lnTo>
                <a:close/>
              </a:path>
            </a:pathLst>
          </a:custGeom>
          <a:blipFill>
            <a:blip r:embed="rId5"/>
            <a:stretch>
              <a:fillRect l="0" t="0" r="0" b="0"/>
            </a:stretch>
          </a:blipFill>
        </p:spPr>
      </p:sp>
      <p:sp>
        <p:nvSpPr>
          <p:cNvPr name="TextBox 11" id="11"/>
          <p:cNvSpPr txBox="true"/>
          <p:nvPr/>
        </p:nvSpPr>
        <p:spPr>
          <a:xfrm rot="0">
            <a:off x="3453660" y="20746136"/>
            <a:ext cx="14485668" cy="3876837"/>
          </a:xfrm>
          <a:prstGeom prst="rect">
            <a:avLst/>
          </a:prstGeom>
        </p:spPr>
        <p:txBody>
          <a:bodyPr anchor="t" rtlCol="false" tIns="0" lIns="0" bIns="0" rIns="0">
            <a:spAutoFit/>
          </a:bodyPr>
          <a:lstStyle/>
          <a:p>
            <a:pPr algn="ctr">
              <a:lnSpc>
                <a:spcPts val="15806"/>
              </a:lnSpc>
            </a:pPr>
            <a:r>
              <a:rPr lang="en-US" b="true" sz="14112" spc="350">
                <a:solidFill>
                  <a:srgbClr val="FFFFFF"/>
                </a:solidFill>
                <a:latin typeface="Cardo Bold"/>
                <a:ea typeface="Cardo Bold"/>
                <a:cs typeface="Cardo Bold"/>
                <a:sym typeface="Cardo Bold"/>
              </a:rPr>
              <a:t>Livret d’accueil</a:t>
            </a:r>
          </a:p>
          <a:p>
            <a:pPr algn="ctr">
              <a:lnSpc>
                <a:spcPts val="15806"/>
              </a:lnSpc>
            </a:pPr>
            <a:r>
              <a:rPr lang="en-US" b="true" sz="14112" spc="350">
                <a:solidFill>
                  <a:srgbClr val="FFFFFF"/>
                </a:solidFill>
                <a:latin typeface="Cardo Bold"/>
                <a:ea typeface="Cardo Bold"/>
                <a:cs typeface="Cardo Bold"/>
                <a:sym typeface="Cardo Bold"/>
              </a:rPr>
              <a:t>du licencié</a:t>
            </a:r>
          </a:p>
        </p:txBody>
      </p:sp>
      <p:sp>
        <p:nvSpPr>
          <p:cNvPr name="TextBox 12" id="12"/>
          <p:cNvSpPr txBox="true"/>
          <p:nvPr/>
        </p:nvSpPr>
        <p:spPr>
          <a:xfrm rot="0">
            <a:off x="3453660" y="25892360"/>
            <a:ext cx="14485668" cy="1393860"/>
          </a:xfrm>
          <a:prstGeom prst="rect">
            <a:avLst/>
          </a:prstGeom>
        </p:spPr>
        <p:txBody>
          <a:bodyPr anchor="t" rtlCol="false" tIns="0" lIns="0" bIns="0" rIns="0">
            <a:spAutoFit/>
          </a:bodyPr>
          <a:lstStyle/>
          <a:p>
            <a:pPr algn="ctr">
              <a:lnSpc>
                <a:spcPts val="10427"/>
              </a:lnSpc>
            </a:pPr>
            <a:r>
              <a:rPr lang="en-US" sz="7447" spc="183">
                <a:solidFill>
                  <a:srgbClr val="FFFFFF"/>
                </a:solidFill>
                <a:latin typeface="Inter 1"/>
                <a:ea typeface="Inter 1"/>
                <a:cs typeface="Inter 1"/>
                <a:sym typeface="Inter 1"/>
              </a:rPr>
              <a:t>Saison 2026-2027</a:t>
            </a:r>
          </a:p>
        </p:txBody>
      </p:sp>
      <p:grpSp>
        <p:nvGrpSpPr>
          <p:cNvPr name="Group 13" id="13"/>
          <p:cNvGrpSpPr/>
          <p:nvPr/>
        </p:nvGrpSpPr>
        <p:grpSpPr>
          <a:xfrm rot="0">
            <a:off x="10103450" y="1592043"/>
            <a:ext cx="9142150" cy="2398999"/>
            <a:chOff x="0" y="0"/>
            <a:chExt cx="12189534" cy="3198666"/>
          </a:xfrm>
        </p:grpSpPr>
        <p:sp>
          <p:nvSpPr>
            <p:cNvPr name="Freeform 14" id="14"/>
            <p:cNvSpPr/>
            <p:nvPr/>
          </p:nvSpPr>
          <p:spPr>
            <a:xfrm flipH="false" flipV="false" rot="0">
              <a:off x="3297465" y="63605"/>
              <a:ext cx="3477067" cy="3135061"/>
            </a:xfrm>
            <a:custGeom>
              <a:avLst/>
              <a:gdLst/>
              <a:ahLst/>
              <a:cxnLst/>
              <a:rect r="r" b="b" t="t" l="l"/>
              <a:pathLst>
                <a:path h="3135061" w="3477067">
                  <a:moveTo>
                    <a:pt x="0" y="0"/>
                  </a:moveTo>
                  <a:lnTo>
                    <a:pt x="3477067" y="0"/>
                  </a:lnTo>
                  <a:lnTo>
                    <a:pt x="3477067" y="3135061"/>
                  </a:lnTo>
                  <a:lnTo>
                    <a:pt x="0" y="3135061"/>
                  </a:lnTo>
                  <a:lnTo>
                    <a:pt x="0" y="0"/>
                  </a:lnTo>
                  <a:close/>
                </a:path>
              </a:pathLst>
            </a:custGeom>
            <a:blipFill>
              <a:blip r:embed="rId6"/>
              <a:stretch>
                <a:fillRect l="0" t="0" r="0" b="0"/>
              </a:stretch>
            </a:blipFill>
          </p:spPr>
        </p:sp>
        <p:sp>
          <p:nvSpPr>
            <p:cNvPr name="Freeform 15" id="15"/>
            <p:cNvSpPr/>
            <p:nvPr/>
          </p:nvSpPr>
          <p:spPr>
            <a:xfrm flipH="false" flipV="false" rot="0">
              <a:off x="0" y="63605"/>
              <a:ext cx="2297139" cy="2983298"/>
            </a:xfrm>
            <a:custGeom>
              <a:avLst/>
              <a:gdLst/>
              <a:ahLst/>
              <a:cxnLst/>
              <a:rect r="r" b="b" t="t" l="l"/>
              <a:pathLst>
                <a:path h="2983298" w="2297139">
                  <a:moveTo>
                    <a:pt x="0" y="0"/>
                  </a:moveTo>
                  <a:lnTo>
                    <a:pt x="2297139" y="0"/>
                  </a:lnTo>
                  <a:lnTo>
                    <a:pt x="2297139" y="2983298"/>
                  </a:lnTo>
                  <a:lnTo>
                    <a:pt x="0" y="2983298"/>
                  </a:lnTo>
                  <a:lnTo>
                    <a:pt x="0" y="0"/>
                  </a:lnTo>
                  <a:close/>
                </a:path>
              </a:pathLst>
            </a:custGeom>
            <a:blipFill>
              <a:blip r:embed="rId7"/>
              <a:stretch>
                <a:fillRect l="0" t="0" r="0" b="0"/>
              </a:stretch>
            </a:blipFill>
          </p:spPr>
        </p:sp>
        <p:sp>
          <p:nvSpPr>
            <p:cNvPr name="Freeform 16" id="16"/>
            <p:cNvSpPr/>
            <p:nvPr/>
          </p:nvSpPr>
          <p:spPr>
            <a:xfrm flipH="false" flipV="false" rot="0">
              <a:off x="7774857" y="0"/>
              <a:ext cx="4414677" cy="3110508"/>
            </a:xfrm>
            <a:custGeom>
              <a:avLst/>
              <a:gdLst/>
              <a:ahLst/>
              <a:cxnLst/>
              <a:rect r="r" b="b" t="t" l="l"/>
              <a:pathLst>
                <a:path h="3110508" w="4414677">
                  <a:moveTo>
                    <a:pt x="0" y="0"/>
                  </a:moveTo>
                  <a:lnTo>
                    <a:pt x="4414677" y="0"/>
                  </a:lnTo>
                  <a:lnTo>
                    <a:pt x="4414677" y="3110508"/>
                  </a:lnTo>
                  <a:lnTo>
                    <a:pt x="0" y="3110508"/>
                  </a:lnTo>
                  <a:lnTo>
                    <a:pt x="0" y="0"/>
                  </a:lnTo>
                  <a:close/>
                </a:path>
              </a:pathLst>
            </a:custGeom>
            <a:blipFill>
              <a:blip r:embed="rId8"/>
              <a:stretch>
                <a:fillRect l="0" t="0" r="0" b="0"/>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79277" y="3157261"/>
            <a:ext cx="24387238" cy="27267522"/>
          </a:xfrm>
          <a:custGeom>
            <a:avLst/>
            <a:gdLst/>
            <a:ahLst/>
            <a:cxnLst/>
            <a:rect r="r" b="b" t="t" l="l"/>
            <a:pathLst>
              <a:path h="27267522" w="24387238">
                <a:moveTo>
                  <a:pt x="0" y="0"/>
                </a:moveTo>
                <a:lnTo>
                  <a:pt x="24387238" y="0"/>
                </a:lnTo>
                <a:lnTo>
                  <a:pt x="24387238" y="27267523"/>
                </a:lnTo>
                <a:lnTo>
                  <a:pt x="0" y="2726752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243746" y="5587184"/>
            <a:ext cx="18961560" cy="5022771"/>
            <a:chOff x="0" y="0"/>
            <a:chExt cx="25282080" cy="6697028"/>
          </a:xfrm>
        </p:grpSpPr>
        <p:sp>
          <p:nvSpPr>
            <p:cNvPr name="Freeform 4" id="4"/>
            <p:cNvSpPr/>
            <p:nvPr/>
          </p:nvSpPr>
          <p:spPr>
            <a:xfrm flipH="false" flipV="false" rot="0">
              <a:off x="0" y="0"/>
              <a:ext cx="25282017" cy="6697091"/>
            </a:xfrm>
            <a:custGeom>
              <a:avLst/>
              <a:gdLst/>
              <a:ahLst/>
              <a:cxnLst/>
              <a:rect r="r" b="b" t="t" l="l"/>
              <a:pathLst>
                <a:path h="6697091" w="25282017">
                  <a:moveTo>
                    <a:pt x="0" y="0"/>
                  </a:moveTo>
                  <a:lnTo>
                    <a:pt x="0" y="6697091"/>
                  </a:lnTo>
                  <a:lnTo>
                    <a:pt x="25282017" y="6697091"/>
                  </a:lnTo>
                  <a:lnTo>
                    <a:pt x="25282017" y="0"/>
                  </a:lnTo>
                  <a:lnTo>
                    <a:pt x="0" y="0"/>
                  </a:lnTo>
                  <a:close/>
                  <a:moveTo>
                    <a:pt x="25240869" y="6655816"/>
                  </a:moveTo>
                  <a:lnTo>
                    <a:pt x="40386" y="6655816"/>
                  </a:lnTo>
                  <a:lnTo>
                    <a:pt x="40386" y="40386"/>
                  </a:lnTo>
                  <a:lnTo>
                    <a:pt x="25240869" y="40386"/>
                  </a:lnTo>
                  <a:lnTo>
                    <a:pt x="25240869" y="6655816"/>
                  </a:lnTo>
                  <a:close/>
                </a:path>
              </a:pathLst>
            </a:custGeom>
            <a:solidFill>
              <a:srgbClr val="262674"/>
            </a:solidFill>
          </p:spPr>
        </p:sp>
      </p:grpSp>
      <p:sp>
        <p:nvSpPr>
          <p:cNvPr name="AutoShape 5" id="5"/>
          <p:cNvSpPr/>
          <p:nvPr/>
        </p:nvSpPr>
        <p:spPr>
          <a:xfrm rot="2580">
            <a:off x="-1729902" y="3291516"/>
            <a:ext cx="36084234" cy="0"/>
          </a:xfrm>
          <a:prstGeom prst="line">
            <a:avLst/>
          </a:prstGeom>
          <a:ln cap="rnd" w="9525">
            <a:solidFill>
              <a:srgbClr val="6D6D87"/>
            </a:solidFill>
            <a:prstDash val="solid"/>
            <a:headEnd type="none" len="sm" w="sm"/>
            <a:tailEnd type="none" len="sm" w="sm"/>
          </a:ln>
        </p:spPr>
      </p:sp>
      <p:grpSp>
        <p:nvGrpSpPr>
          <p:cNvPr name="Group 6" id="6"/>
          <p:cNvGrpSpPr/>
          <p:nvPr/>
        </p:nvGrpSpPr>
        <p:grpSpPr>
          <a:xfrm rot="0">
            <a:off x="2494883" y="604980"/>
            <a:ext cx="16403212" cy="3893791"/>
            <a:chOff x="0" y="0"/>
            <a:chExt cx="21870949" cy="5191722"/>
          </a:xfrm>
        </p:grpSpPr>
        <p:sp>
          <p:nvSpPr>
            <p:cNvPr name="Freeform 7" id="7"/>
            <p:cNvSpPr/>
            <p:nvPr/>
          </p:nvSpPr>
          <p:spPr>
            <a:xfrm flipH="false" flipV="false" rot="0">
              <a:off x="0" y="0"/>
              <a:ext cx="21870924" cy="5191760"/>
            </a:xfrm>
            <a:custGeom>
              <a:avLst/>
              <a:gdLst/>
              <a:ahLst/>
              <a:cxnLst/>
              <a:rect r="r" b="b" t="t" l="l"/>
              <a:pathLst>
                <a:path h="5191760" w="21870924">
                  <a:moveTo>
                    <a:pt x="0" y="0"/>
                  </a:moveTo>
                  <a:lnTo>
                    <a:pt x="21870924" y="0"/>
                  </a:lnTo>
                  <a:lnTo>
                    <a:pt x="21870924" y="5191760"/>
                  </a:lnTo>
                  <a:lnTo>
                    <a:pt x="0" y="5191760"/>
                  </a:lnTo>
                  <a:close/>
                </a:path>
              </a:pathLst>
            </a:custGeom>
            <a:solidFill>
              <a:srgbClr val="262674"/>
            </a:solidFill>
          </p:spPr>
        </p:sp>
      </p:grpSp>
      <p:grpSp>
        <p:nvGrpSpPr>
          <p:cNvPr name="Group 8" id="8"/>
          <p:cNvGrpSpPr/>
          <p:nvPr/>
        </p:nvGrpSpPr>
        <p:grpSpPr>
          <a:xfrm rot="0">
            <a:off x="2402891" y="6221949"/>
            <a:ext cx="2917869" cy="3789436"/>
            <a:chOff x="0" y="0"/>
            <a:chExt cx="3890493" cy="5052581"/>
          </a:xfrm>
        </p:grpSpPr>
        <p:sp>
          <p:nvSpPr>
            <p:cNvPr name="Freeform 9" id="9"/>
            <p:cNvSpPr/>
            <p:nvPr/>
          </p:nvSpPr>
          <p:spPr>
            <a:xfrm flipH="false" flipV="false" rot="0">
              <a:off x="0" y="0"/>
              <a:ext cx="3890518" cy="5052568"/>
            </a:xfrm>
            <a:custGeom>
              <a:avLst/>
              <a:gdLst/>
              <a:ahLst/>
              <a:cxnLst/>
              <a:rect r="r" b="b" t="t" l="l"/>
              <a:pathLst>
                <a:path h="5052568" w="3890518">
                  <a:moveTo>
                    <a:pt x="0" y="0"/>
                  </a:moveTo>
                  <a:lnTo>
                    <a:pt x="3890518" y="0"/>
                  </a:lnTo>
                  <a:lnTo>
                    <a:pt x="3890518" y="5052568"/>
                  </a:lnTo>
                  <a:lnTo>
                    <a:pt x="0" y="5052568"/>
                  </a:lnTo>
                  <a:lnTo>
                    <a:pt x="0" y="0"/>
                  </a:lnTo>
                  <a:close/>
                </a:path>
              </a:pathLst>
            </a:custGeom>
            <a:blipFill>
              <a:blip r:embed="rId4"/>
              <a:stretch>
                <a:fillRect l="0" t="-53" r="0" b="-54"/>
              </a:stretch>
            </a:blipFill>
          </p:spPr>
        </p:sp>
      </p:grpSp>
      <p:grpSp>
        <p:nvGrpSpPr>
          <p:cNvPr name="Group 10" id="10"/>
          <p:cNvGrpSpPr/>
          <p:nvPr/>
        </p:nvGrpSpPr>
        <p:grpSpPr>
          <a:xfrm rot="0">
            <a:off x="1243746" y="11536632"/>
            <a:ext cx="18961560" cy="5022771"/>
            <a:chOff x="0" y="0"/>
            <a:chExt cx="25282080" cy="6697028"/>
          </a:xfrm>
        </p:grpSpPr>
        <p:sp>
          <p:nvSpPr>
            <p:cNvPr name="Freeform 11" id="11"/>
            <p:cNvSpPr/>
            <p:nvPr/>
          </p:nvSpPr>
          <p:spPr>
            <a:xfrm flipH="false" flipV="false" rot="0">
              <a:off x="0" y="0"/>
              <a:ext cx="25282017" cy="6697091"/>
            </a:xfrm>
            <a:custGeom>
              <a:avLst/>
              <a:gdLst/>
              <a:ahLst/>
              <a:cxnLst/>
              <a:rect r="r" b="b" t="t" l="l"/>
              <a:pathLst>
                <a:path h="6697091" w="25282017">
                  <a:moveTo>
                    <a:pt x="0" y="0"/>
                  </a:moveTo>
                  <a:lnTo>
                    <a:pt x="0" y="6697091"/>
                  </a:lnTo>
                  <a:lnTo>
                    <a:pt x="25282017" y="6697091"/>
                  </a:lnTo>
                  <a:lnTo>
                    <a:pt x="25282017" y="0"/>
                  </a:lnTo>
                  <a:lnTo>
                    <a:pt x="0" y="0"/>
                  </a:lnTo>
                  <a:close/>
                  <a:moveTo>
                    <a:pt x="25240869" y="6655816"/>
                  </a:moveTo>
                  <a:lnTo>
                    <a:pt x="40386" y="6655816"/>
                  </a:lnTo>
                  <a:lnTo>
                    <a:pt x="40386" y="40386"/>
                  </a:lnTo>
                  <a:lnTo>
                    <a:pt x="25240869" y="40386"/>
                  </a:lnTo>
                  <a:lnTo>
                    <a:pt x="25240869" y="6655816"/>
                  </a:lnTo>
                  <a:close/>
                </a:path>
              </a:pathLst>
            </a:custGeom>
            <a:solidFill>
              <a:srgbClr val="0F71B8"/>
            </a:solidFill>
          </p:spPr>
        </p:sp>
      </p:grpSp>
      <p:grpSp>
        <p:nvGrpSpPr>
          <p:cNvPr name="Group 12" id="12"/>
          <p:cNvGrpSpPr/>
          <p:nvPr/>
        </p:nvGrpSpPr>
        <p:grpSpPr>
          <a:xfrm rot="0">
            <a:off x="1929841" y="12272296"/>
            <a:ext cx="3863969" cy="3483912"/>
            <a:chOff x="0" y="0"/>
            <a:chExt cx="5151958" cy="4645216"/>
          </a:xfrm>
        </p:grpSpPr>
        <p:sp>
          <p:nvSpPr>
            <p:cNvPr name="Freeform 13" id="13"/>
            <p:cNvSpPr/>
            <p:nvPr/>
          </p:nvSpPr>
          <p:spPr>
            <a:xfrm flipH="false" flipV="false" rot="0">
              <a:off x="0" y="0"/>
              <a:ext cx="5152009" cy="4645152"/>
            </a:xfrm>
            <a:custGeom>
              <a:avLst/>
              <a:gdLst/>
              <a:ahLst/>
              <a:cxnLst/>
              <a:rect r="r" b="b" t="t" l="l"/>
              <a:pathLst>
                <a:path h="4645152" w="5152009">
                  <a:moveTo>
                    <a:pt x="0" y="0"/>
                  </a:moveTo>
                  <a:lnTo>
                    <a:pt x="5152009" y="0"/>
                  </a:lnTo>
                  <a:lnTo>
                    <a:pt x="5152009" y="4645152"/>
                  </a:lnTo>
                  <a:lnTo>
                    <a:pt x="0" y="4645152"/>
                  </a:lnTo>
                  <a:lnTo>
                    <a:pt x="0" y="0"/>
                  </a:lnTo>
                  <a:close/>
                </a:path>
              </a:pathLst>
            </a:custGeom>
            <a:blipFill>
              <a:blip r:embed="rId5"/>
              <a:stretch>
                <a:fillRect l="0" t="0" r="0" b="-1"/>
              </a:stretch>
            </a:blipFill>
          </p:spPr>
        </p:sp>
      </p:grpSp>
      <p:grpSp>
        <p:nvGrpSpPr>
          <p:cNvPr name="Group 14" id="14"/>
          <p:cNvGrpSpPr/>
          <p:nvPr/>
        </p:nvGrpSpPr>
        <p:grpSpPr>
          <a:xfrm rot="0">
            <a:off x="1243746" y="17782584"/>
            <a:ext cx="18961560" cy="5022771"/>
            <a:chOff x="0" y="0"/>
            <a:chExt cx="25282080" cy="6697028"/>
          </a:xfrm>
        </p:grpSpPr>
        <p:sp>
          <p:nvSpPr>
            <p:cNvPr name="Freeform 15" id="15"/>
            <p:cNvSpPr/>
            <p:nvPr/>
          </p:nvSpPr>
          <p:spPr>
            <a:xfrm flipH="false" flipV="false" rot="0">
              <a:off x="0" y="0"/>
              <a:ext cx="25282017" cy="6697091"/>
            </a:xfrm>
            <a:custGeom>
              <a:avLst/>
              <a:gdLst/>
              <a:ahLst/>
              <a:cxnLst/>
              <a:rect r="r" b="b" t="t" l="l"/>
              <a:pathLst>
                <a:path h="6697091" w="25282017">
                  <a:moveTo>
                    <a:pt x="0" y="0"/>
                  </a:moveTo>
                  <a:lnTo>
                    <a:pt x="0" y="6697091"/>
                  </a:lnTo>
                  <a:lnTo>
                    <a:pt x="25282017" y="6697091"/>
                  </a:lnTo>
                  <a:lnTo>
                    <a:pt x="25282017" y="0"/>
                  </a:lnTo>
                  <a:lnTo>
                    <a:pt x="0" y="0"/>
                  </a:lnTo>
                  <a:close/>
                  <a:moveTo>
                    <a:pt x="25240869" y="6655816"/>
                  </a:moveTo>
                  <a:lnTo>
                    <a:pt x="40386" y="6655816"/>
                  </a:lnTo>
                  <a:lnTo>
                    <a:pt x="40386" y="40386"/>
                  </a:lnTo>
                  <a:lnTo>
                    <a:pt x="25240869" y="40386"/>
                  </a:lnTo>
                  <a:lnTo>
                    <a:pt x="25240869" y="6655816"/>
                  </a:lnTo>
                  <a:close/>
                </a:path>
              </a:pathLst>
            </a:custGeom>
            <a:solidFill>
              <a:srgbClr val="313193"/>
            </a:solidFill>
          </p:spPr>
        </p:sp>
      </p:grpSp>
      <p:grpSp>
        <p:nvGrpSpPr>
          <p:cNvPr name="Group 16" id="16"/>
          <p:cNvGrpSpPr/>
          <p:nvPr/>
        </p:nvGrpSpPr>
        <p:grpSpPr>
          <a:xfrm rot="0">
            <a:off x="1243746" y="24028527"/>
            <a:ext cx="18961560" cy="5022771"/>
            <a:chOff x="0" y="0"/>
            <a:chExt cx="25282080" cy="6697028"/>
          </a:xfrm>
        </p:grpSpPr>
        <p:sp>
          <p:nvSpPr>
            <p:cNvPr name="Freeform 17" id="17"/>
            <p:cNvSpPr/>
            <p:nvPr/>
          </p:nvSpPr>
          <p:spPr>
            <a:xfrm flipH="false" flipV="false" rot="0">
              <a:off x="0" y="0"/>
              <a:ext cx="25282017" cy="6697091"/>
            </a:xfrm>
            <a:custGeom>
              <a:avLst/>
              <a:gdLst/>
              <a:ahLst/>
              <a:cxnLst/>
              <a:rect r="r" b="b" t="t" l="l"/>
              <a:pathLst>
                <a:path h="6697091" w="25282017">
                  <a:moveTo>
                    <a:pt x="0" y="0"/>
                  </a:moveTo>
                  <a:lnTo>
                    <a:pt x="0" y="6697091"/>
                  </a:lnTo>
                  <a:lnTo>
                    <a:pt x="25282017" y="6697091"/>
                  </a:lnTo>
                  <a:lnTo>
                    <a:pt x="25282017" y="0"/>
                  </a:lnTo>
                  <a:lnTo>
                    <a:pt x="0" y="0"/>
                  </a:lnTo>
                  <a:close/>
                  <a:moveTo>
                    <a:pt x="25240869" y="6655816"/>
                  </a:moveTo>
                  <a:lnTo>
                    <a:pt x="40386" y="6655816"/>
                  </a:lnTo>
                  <a:lnTo>
                    <a:pt x="40386" y="40386"/>
                  </a:lnTo>
                  <a:lnTo>
                    <a:pt x="25240869" y="40386"/>
                  </a:lnTo>
                  <a:lnTo>
                    <a:pt x="25240869" y="6655816"/>
                  </a:lnTo>
                  <a:close/>
                </a:path>
              </a:pathLst>
            </a:custGeom>
            <a:solidFill>
              <a:srgbClr val="B41B2B"/>
            </a:solidFill>
          </p:spPr>
        </p:sp>
      </p:grpSp>
      <p:sp>
        <p:nvSpPr>
          <p:cNvPr name="TextBox 18" id="18"/>
          <p:cNvSpPr txBox="true"/>
          <p:nvPr/>
        </p:nvSpPr>
        <p:spPr>
          <a:xfrm rot="0">
            <a:off x="3033665" y="1434313"/>
            <a:ext cx="15325668" cy="2336721"/>
          </a:xfrm>
          <a:prstGeom prst="rect">
            <a:avLst/>
          </a:prstGeom>
        </p:spPr>
        <p:txBody>
          <a:bodyPr anchor="t" rtlCol="false" tIns="0" lIns="0" bIns="0" rIns="0">
            <a:spAutoFit/>
          </a:bodyPr>
          <a:lstStyle/>
          <a:p>
            <a:pPr algn="ctr">
              <a:lnSpc>
                <a:spcPts val="9411"/>
              </a:lnSpc>
            </a:pPr>
            <a:r>
              <a:rPr lang="en-US" b="true" sz="8404" spc="209">
                <a:solidFill>
                  <a:srgbClr val="FFFFFF"/>
                </a:solidFill>
                <a:latin typeface="Cardo Bold"/>
                <a:ea typeface="Cardo Bold"/>
                <a:cs typeface="Cardo Bold"/>
                <a:sym typeface="Cardo Bold"/>
              </a:rPr>
              <a:t>BIENVENUE DANS L’ÉCOSYSTÈME FÉDÉRAL !</a:t>
            </a:r>
          </a:p>
        </p:txBody>
      </p:sp>
      <p:sp>
        <p:nvSpPr>
          <p:cNvPr name="Freeform 19" id="19"/>
          <p:cNvSpPr/>
          <p:nvPr/>
        </p:nvSpPr>
        <p:spPr>
          <a:xfrm flipH="false" flipV="false" rot="0">
            <a:off x="8196015" y="4704397"/>
            <a:ext cx="5236654" cy="1448543"/>
          </a:xfrm>
          <a:custGeom>
            <a:avLst/>
            <a:gdLst/>
            <a:ahLst/>
            <a:cxnLst/>
            <a:rect r="r" b="b" t="t" l="l"/>
            <a:pathLst>
              <a:path h="1448543" w="5236654">
                <a:moveTo>
                  <a:pt x="0" y="0"/>
                </a:moveTo>
                <a:lnTo>
                  <a:pt x="5236654" y="0"/>
                </a:lnTo>
                <a:lnTo>
                  <a:pt x="5236654" y="1448543"/>
                </a:lnTo>
                <a:lnTo>
                  <a:pt x="0" y="144854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20" id="20"/>
          <p:cNvSpPr txBox="true"/>
          <p:nvPr/>
        </p:nvSpPr>
        <p:spPr>
          <a:xfrm rot="0">
            <a:off x="3571513" y="4812773"/>
            <a:ext cx="14485668" cy="1409176"/>
          </a:xfrm>
          <a:prstGeom prst="rect">
            <a:avLst/>
          </a:prstGeom>
        </p:spPr>
        <p:txBody>
          <a:bodyPr anchor="t" rtlCol="false" tIns="0" lIns="0" bIns="0" rIns="0">
            <a:spAutoFit/>
          </a:bodyPr>
          <a:lstStyle/>
          <a:p>
            <a:pPr algn="ctr">
              <a:lnSpc>
                <a:spcPts val="10427"/>
              </a:lnSpc>
            </a:pPr>
            <a:r>
              <a:rPr lang="en-US" b="true" sz="7447" spc="183">
                <a:solidFill>
                  <a:srgbClr val="262674"/>
                </a:solidFill>
                <a:latin typeface="Inter 1 Bold"/>
                <a:ea typeface="Inter 1 Bold"/>
                <a:cs typeface="Inter 1 Bold"/>
                <a:sym typeface="Inter 1 Bold"/>
              </a:rPr>
              <a:t>FFBaD</a:t>
            </a:r>
          </a:p>
        </p:txBody>
      </p:sp>
      <p:sp>
        <p:nvSpPr>
          <p:cNvPr name="TextBox 21" id="21"/>
          <p:cNvSpPr txBox="true"/>
          <p:nvPr/>
        </p:nvSpPr>
        <p:spPr>
          <a:xfrm rot="0">
            <a:off x="5540540" y="6088961"/>
            <a:ext cx="10364666" cy="3270123"/>
          </a:xfrm>
          <a:prstGeom prst="rect">
            <a:avLst/>
          </a:prstGeom>
        </p:spPr>
        <p:txBody>
          <a:bodyPr anchor="t" rtlCol="false" tIns="0" lIns="0" bIns="0" rIns="0">
            <a:spAutoFit/>
          </a:bodyPr>
          <a:lstStyle/>
          <a:p>
            <a:pPr algn="l" marL="1671030" indent="-557010" lvl="2">
              <a:lnSpc>
                <a:spcPts val="5206"/>
              </a:lnSpc>
              <a:buFont typeface="Arial"/>
              <a:buChar char="⚬"/>
            </a:pPr>
            <a:r>
              <a:rPr lang="en-US" sz="3718" spc="90">
                <a:solidFill>
                  <a:srgbClr val="262674"/>
                </a:solidFill>
                <a:latin typeface="Inter 1"/>
                <a:ea typeface="Inter 1"/>
                <a:cs typeface="Inter 1"/>
                <a:sym typeface="Inter 1"/>
              </a:rPr>
              <a:t>Performance sportive et haut-niveau</a:t>
            </a:r>
          </a:p>
          <a:p>
            <a:pPr algn="l" marL="1671030" indent="-557010" lvl="2">
              <a:lnSpc>
                <a:spcPts val="5206"/>
              </a:lnSpc>
              <a:buFont typeface="Arial"/>
              <a:buChar char="⚬"/>
            </a:pPr>
            <a:r>
              <a:rPr lang="en-US" sz="3718" spc="90">
                <a:solidFill>
                  <a:srgbClr val="262674"/>
                </a:solidFill>
                <a:latin typeface="Inter 1"/>
                <a:ea typeface="Inter 1"/>
                <a:cs typeface="Inter 1"/>
                <a:sym typeface="Inter 1"/>
              </a:rPr>
              <a:t>Structuration des clubs avec l'emploi et les équipements</a:t>
            </a:r>
          </a:p>
          <a:p>
            <a:pPr algn="l" marL="1670629" indent="-556876" lvl="2">
              <a:lnSpc>
                <a:spcPts val="5205"/>
              </a:lnSpc>
              <a:buFont typeface="Arial"/>
              <a:buChar char="⚬"/>
            </a:pPr>
            <a:r>
              <a:rPr lang="en-US" sz="3718" spc="89">
                <a:solidFill>
                  <a:srgbClr val="262674"/>
                </a:solidFill>
                <a:latin typeface="Inter 1"/>
                <a:ea typeface="Inter 1"/>
                <a:cs typeface="Inter 1"/>
                <a:sym typeface="Inter 1"/>
              </a:rPr>
              <a:t>Badminton Féminin</a:t>
            </a:r>
          </a:p>
          <a:p>
            <a:pPr algn="l" marL="1671030" indent="-557010" lvl="2">
              <a:lnSpc>
                <a:spcPts val="5206"/>
              </a:lnSpc>
              <a:buFont typeface="Arial"/>
              <a:buChar char="⚬"/>
            </a:pPr>
            <a:r>
              <a:rPr lang="en-US" sz="3718" spc="90">
                <a:solidFill>
                  <a:srgbClr val="262674"/>
                </a:solidFill>
                <a:latin typeface="Inter 1"/>
                <a:ea typeface="Inter 1"/>
                <a:cs typeface="Inter 1"/>
                <a:sym typeface="Inter 1"/>
              </a:rPr>
              <a:t>Valorisation des bénévoles</a:t>
            </a:r>
          </a:p>
        </p:txBody>
      </p:sp>
      <p:sp>
        <p:nvSpPr>
          <p:cNvPr name="TextBox 22" id="22"/>
          <p:cNvSpPr txBox="true"/>
          <p:nvPr/>
        </p:nvSpPr>
        <p:spPr>
          <a:xfrm rot="0">
            <a:off x="15297293" y="5995883"/>
            <a:ext cx="4602404" cy="2004993"/>
          </a:xfrm>
          <a:prstGeom prst="rect">
            <a:avLst/>
          </a:prstGeom>
        </p:spPr>
        <p:txBody>
          <a:bodyPr anchor="t" rtlCol="false" tIns="0" lIns="0" bIns="0" rIns="0">
            <a:spAutoFit/>
          </a:bodyPr>
          <a:lstStyle/>
          <a:p>
            <a:pPr algn="r">
              <a:lnSpc>
                <a:spcPts val="5107"/>
              </a:lnSpc>
            </a:pPr>
            <a:r>
              <a:rPr lang="en-US" sz="3647" i="true" spc="90">
                <a:solidFill>
                  <a:srgbClr val="262674"/>
                </a:solidFill>
                <a:latin typeface="Inter 1 Italics"/>
                <a:ea typeface="Inter 1 Italics"/>
                <a:cs typeface="Inter 1 Italics"/>
                <a:sym typeface="Inter 1 Italics"/>
              </a:rPr>
              <a:t>Montant reversé par licence = 31.85€</a:t>
            </a:r>
          </a:p>
        </p:txBody>
      </p:sp>
      <p:sp>
        <p:nvSpPr>
          <p:cNvPr name="TextBox 23" id="23"/>
          <p:cNvSpPr txBox="true"/>
          <p:nvPr/>
        </p:nvSpPr>
        <p:spPr>
          <a:xfrm rot="0">
            <a:off x="13127060" y="9730559"/>
            <a:ext cx="6772637" cy="711222"/>
          </a:xfrm>
          <a:prstGeom prst="rect">
            <a:avLst/>
          </a:prstGeom>
        </p:spPr>
        <p:txBody>
          <a:bodyPr anchor="t" rtlCol="false" tIns="0" lIns="0" bIns="0" rIns="0">
            <a:spAutoFit/>
          </a:bodyPr>
          <a:lstStyle/>
          <a:p>
            <a:pPr algn="r">
              <a:lnSpc>
                <a:spcPts val="5107"/>
              </a:lnSpc>
            </a:pPr>
            <a:r>
              <a:rPr lang="en-US" b="true" sz="3647" i="true" spc="90">
                <a:solidFill>
                  <a:srgbClr val="262674"/>
                </a:solidFill>
                <a:latin typeface="Inter 1 Bold Italics"/>
                <a:ea typeface="Inter 1 Bold Italics"/>
                <a:cs typeface="Inter 1 Bold Italics"/>
                <a:sym typeface="Inter 1 Bold Italics"/>
              </a:rPr>
              <a:t>Page 2</a:t>
            </a:r>
          </a:p>
        </p:txBody>
      </p:sp>
      <p:sp>
        <p:nvSpPr>
          <p:cNvPr name="TextBox 24" id="24"/>
          <p:cNvSpPr txBox="true"/>
          <p:nvPr/>
        </p:nvSpPr>
        <p:spPr>
          <a:xfrm rot="0">
            <a:off x="5540540" y="12149804"/>
            <a:ext cx="9756753" cy="4066213"/>
          </a:xfrm>
          <a:prstGeom prst="rect">
            <a:avLst/>
          </a:prstGeom>
        </p:spPr>
        <p:txBody>
          <a:bodyPr anchor="t" rtlCol="false" tIns="0" lIns="0" bIns="0" rIns="0">
            <a:spAutoFit/>
          </a:bodyPr>
          <a:lstStyle/>
          <a:p>
            <a:pPr algn="l" marL="1722004" indent="-574001" lvl="2">
              <a:lnSpc>
                <a:spcPts val="5365"/>
              </a:lnSpc>
              <a:buFont typeface="Arial"/>
              <a:buChar char="⚬"/>
            </a:pPr>
            <a:r>
              <a:rPr lang="en-US" sz="3831" spc="93">
                <a:solidFill>
                  <a:srgbClr val="0F71B8"/>
                </a:solidFill>
                <a:latin typeface="Inter 1"/>
                <a:ea typeface="Inter 1"/>
                <a:cs typeface="Inter 1"/>
                <a:sym typeface="Inter 1"/>
              </a:rPr>
              <a:t>Compétitions Régionales</a:t>
            </a:r>
          </a:p>
          <a:p>
            <a:pPr algn="l" marL="1722004" indent="-574001" lvl="2">
              <a:lnSpc>
                <a:spcPts val="5365"/>
              </a:lnSpc>
              <a:buFont typeface="Arial"/>
              <a:buChar char="⚬"/>
            </a:pPr>
            <a:r>
              <a:rPr lang="en-US" sz="3831" spc="93">
                <a:solidFill>
                  <a:srgbClr val="0F71B8"/>
                </a:solidFill>
                <a:latin typeface="Inter 1"/>
                <a:ea typeface="Inter 1"/>
                <a:cs typeface="Inter 1"/>
                <a:sym typeface="Inter 1"/>
              </a:rPr>
              <a:t>Formations diverses</a:t>
            </a:r>
          </a:p>
          <a:p>
            <a:pPr algn="l" marL="1722004" indent="-574001" lvl="2">
              <a:lnSpc>
                <a:spcPts val="5365"/>
              </a:lnSpc>
              <a:buFont typeface="Arial"/>
              <a:buChar char="⚬"/>
            </a:pPr>
            <a:r>
              <a:rPr lang="en-US" sz="3831" spc="93">
                <a:solidFill>
                  <a:srgbClr val="0F71B8"/>
                </a:solidFill>
                <a:latin typeface="Inter 1"/>
                <a:ea typeface="Inter 1"/>
                <a:cs typeface="Inter 1"/>
                <a:sym typeface="Inter 1"/>
              </a:rPr>
              <a:t>Accompagnement clubs/comités</a:t>
            </a:r>
          </a:p>
          <a:p>
            <a:pPr algn="l" marL="1722004" indent="-574001" lvl="2">
              <a:lnSpc>
                <a:spcPts val="5365"/>
              </a:lnSpc>
              <a:buFont typeface="Arial"/>
              <a:buChar char="⚬"/>
            </a:pPr>
            <a:r>
              <a:rPr lang="en-US" sz="3831" spc="93">
                <a:solidFill>
                  <a:srgbClr val="0F71B8"/>
                </a:solidFill>
                <a:latin typeface="Inter 1"/>
                <a:ea typeface="Inter 1"/>
                <a:cs typeface="Inter 1"/>
                <a:sym typeface="Inter 1"/>
              </a:rPr>
              <a:t>Labels structurants</a:t>
            </a:r>
          </a:p>
          <a:p>
            <a:pPr algn="l" marL="1722004" indent="-574001" lvl="2">
              <a:lnSpc>
                <a:spcPts val="5365"/>
              </a:lnSpc>
              <a:buFont typeface="Arial"/>
              <a:buChar char="⚬"/>
            </a:pPr>
            <a:r>
              <a:rPr lang="en-US" sz="3831" spc="93">
                <a:solidFill>
                  <a:srgbClr val="0F71B8"/>
                </a:solidFill>
                <a:latin typeface="Inter 1"/>
                <a:ea typeface="Inter 1"/>
                <a:cs typeface="Inter 1"/>
                <a:sym typeface="Inter 1"/>
              </a:rPr>
              <a:t>Filière d’accès au haut-niveau</a:t>
            </a:r>
          </a:p>
          <a:p>
            <a:pPr algn="l" marL="1722004" indent="-574001" lvl="2">
              <a:lnSpc>
                <a:spcPts val="5365"/>
              </a:lnSpc>
              <a:buFont typeface="Arial"/>
              <a:buChar char="⚬"/>
            </a:pPr>
            <a:r>
              <a:rPr lang="en-US" sz="3831" spc="93">
                <a:solidFill>
                  <a:srgbClr val="0F71B8"/>
                </a:solidFill>
                <a:latin typeface="Inter 1"/>
                <a:ea typeface="Inter 1"/>
                <a:cs typeface="Inter 1"/>
                <a:sym typeface="Inter 1"/>
              </a:rPr>
              <a:t>Suivi des équipements</a:t>
            </a:r>
          </a:p>
        </p:txBody>
      </p:sp>
      <p:sp>
        <p:nvSpPr>
          <p:cNvPr name="TextBox 25" id="25"/>
          <p:cNvSpPr txBox="true"/>
          <p:nvPr/>
        </p:nvSpPr>
        <p:spPr>
          <a:xfrm rot="0">
            <a:off x="14335420" y="12238215"/>
            <a:ext cx="5564276" cy="2004993"/>
          </a:xfrm>
          <a:prstGeom prst="rect">
            <a:avLst/>
          </a:prstGeom>
        </p:spPr>
        <p:txBody>
          <a:bodyPr anchor="t" rtlCol="false" tIns="0" lIns="0" bIns="0" rIns="0">
            <a:spAutoFit/>
          </a:bodyPr>
          <a:lstStyle/>
          <a:p>
            <a:pPr algn="r">
              <a:lnSpc>
                <a:spcPts val="5107"/>
              </a:lnSpc>
            </a:pPr>
            <a:r>
              <a:rPr lang="en-US" sz="3647" i="true" spc="90">
                <a:solidFill>
                  <a:srgbClr val="0F71B8"/>
                </a:solidFill>
                <a:latin typeface="Inter 1 Italics"/>
                <a:ea typeface="Inter 1 Italics"/>
                <a:cs typeface="Inter 1 Italics"/>
                <a:sym typeface="Inter 1 Italics"/>
              </a:rPr>
              <a:t>Montant reversé par licence = 21.75€</a:t>
            </a:r>
          </a:p>
          <a:p>
            <a:pPr algn="r">
              <a:lnSpc>
                <a:spcPts val="5107"/>
              </a:lnSpc>
            </a:pPr>
          </a:p>
        </p:txBody>
      </p:sp>
      <p:sp>
        <p:nvSpPr>
          <p:cNvPr name="TextBox 26" id="26"/>
          <p:cNvSpPr txBox="true"/>
          <p:nvPr/>
        </p:nvSpPr>
        <p:spPr>
          <a:xfrm rot="0">
            <a:off x="13127060" y="15680007"/>
            <a:ext cx="6772637" cy="711222"/>
          </a:xfrm>
          <a:prstGeom prst="rect">
            <a:avLst/>
          </a:prstGeom>
        </p:spPr>
        <p:txBody>
          <a:bodyPr anchor="t" rtlCol="false" tIns="0" lIns="0" bIns="0" rIns="0">
            <a:spAutoFit/>
          </a:bodyPr>
          <a:lstStyle/>
          <a:p>
            <a:pPr algn="r">
              <a:lnSpc>
                <a:spcPts val="5107"/>
              </a:lnSpc>
            </a:pPr>
            <a:r>
              <a:rPr lang="en-US" b="true" sz="3647" i="true" spc="90">
                <a:solidFill>
                  <a:srgbClr val="0F71B8"/>
                </a:solidFill>
                <a:latin typeface="Inter 1 Bold Italics"/>
                <a:ea typeface="Inter 1 Bold Italics"/>
                <a:cs typeface="Inter 1 Bold Italics"/>
                <a:sym typeface="Inter 1 Bold Italics"/>
              </a:rPr>
              <a:t>Page 3-4</a:t>
            </a:r>
          </a:p>
        </p:txBody>
      </p:sp>
      <p:sp>
        <p:nvSpPr>
          <p:cNvPr name="TextBox 27" id="27"/>
          <p:cNvSpPr txBox="true"/>
          <p:nvPr/>
        </p:nvSpPr>
        <p:spPr>
          <a:xfrm rot="0">
            <a:off x="5540540" y="18732675"/>
            <a:ext cx="9756753" cy="3392376"/>
          </a:xfrm>
          <a:prstGeom prst="rect">
            <a:avLst/>
          </a:prstGeom>
        </p:spPr>
        <p:txBody>
          <a:bodyPr anchor="t" rtlCol="false" tIns="0" lIns="0" bIns="0" rIns="0">
            <a:spAutoFit/>
          </a:bodyPr>
          <a:lstStyle/>
          <a:p>
            <a:pPr algn="l" marL="1722004" indent="-574001" lvl="2">
              <a:lnSpc>
                <a:spcPts val="5365"/>
              </a:lnSpc>
              <a:buFont typeface="Arial"/>
              <a:buChar char="⚬"/>
            </a:pPr>
            <a:r>
              <a:rPr lang="en-US" sz="3831" spc="93">
                <a:solidFill>
                  <a:srgbClr val="313193"/>
                </a:solidFill>
                <a:latin typeface="Inter 1"/>
                <a:ea typeface="Inter 1"/>
                <a:cs typeface="Inter 1"/>
                <a:sym typeface="Inter 1"/>
              </a:rPr>
              <a:t>Suivi, visite et création de clubs</a:t>
            </a:r>
          </a:p>
          <a:p>
            <a:pPr algn="l" marL="1722004" indent="-574001" lvl="2">
              <a:lnSpc>
                <a:spcPts val="5365"/>
              </a:lnSpc>
              <a:buFont typeface="Arial"/>
              <a:buChar char="⚬"/>
            </a:pPr>
            <a:r>
              <a:rPr lang="en-US" sz="3831" spc="93">
                <a:solidFill>
                  <a:srgbClr val="313193"/>
                </a:solidFill>
                <a:latin typeface="Inter 1"/>
                <a:ea typeface="Inter 1"/>
                <a:cs typeface="Inter 1"/>
                <a:sym typeface="Inter 1"/>
              </a:rPr>
              <a:t>Détection des jeunes talents</a:t>
            </a:r>
          </a:p>
          <a:p>
            <a:pPr algn="l" marL="1722004" indent="-574001" lvl="2">
              <a:lnSpc>
                <a:spcPts val="5365"/>
              </a:lnSpc>
              <a:buFont typeface="Arial"/>
              <a:buChar char="⚬"/>
            </a:pPr>
            <a:r>
              <a:rPr lang="en-US" sz="3831" spc="93">
                <a:solidFill>
                  <a:srgbClr val="313193"/>
                </a:solidFill>
                <a:latin typeface="Inter 1"/>
                <a:ea typeface="Inter 1"/>
                <a:cs typeface="Inter 1"/>
                <a:sym typeface="Inter 1"/>
              </a:rPr>
              <a:t>Formation de proximité</a:t>
            </a:r>
          </a:p>
          <a:p>
            <a:pPr algn="l" marL="1722004" indent="-574001" lvl="2">
              <a:lnSpc>
                <a:spcPts val="5365"/>
              </a:lnSpc>
              <a:buFont typeface="Arial"/>
              <a:buChar char="⚬"/>
            </a:pPr>
            <a:r>
              <a:rPr lang="en-US" sz="3831" spc="93">
                <a:solidFill>
                  <a:srgbClr val="313193"/>
                </a:solidFill>
                <a:latin typeface="Inter 1"/>
                <a:ea typeface="Inter 1"/>
                <a:cs typeface="Inter 1"/>
                <a:sym typeface="Inter 1"/>
              </a:rPr>
              <a:t>Compétitions départementales</a:t>
            </a:r>
          </a:p>
          <a:p>
            <a:pPr algn="l" marL="1722004" indent="-574001" lvl="2">
              <a:lnSpc>
                <a:spcPts val="5365"/>
              </a:lnSpc>
              <a:buFont typeface="Arial"/>
              <a:buChar char="⚬"/>
            </a:pPr>
            <a:r>
              <a:rPr lang="en-US" sz="3831" spc="93">
                <a:solidFill>
                  <a:srgbClr val="313193"/>
                </a:solidFill>
                <a:latin typeface="Inter 1"/>
                <a:ea typeface="Inter 1"/>
                <a:cs typeface="Inter 1"/>
                <a:sym typeface="Inter 1"/>
              </a:rPr>
              <a:t>Mutualisation entre clubs</a:t>
            </a:r>
          </a:p>
        </p:txBody>
      </p:sp>
      <p:sp>
        <p:nvSpPr>
          <p:cNvPr name="TextBox 28" id="28"/>
          <p:cNvSpPr txBox="true"/>
          <p:nvPr/>
        </p:nvSpPr>
        <p:spPr>
          <a:xfrm rot="0">
            <a:off x="14335420" y="18696194"/>
            <a:ext cx="5564276" cy="1926509"/>
          </a:xfrm>
          <a:prstGeom prst="rect">
            <a:avLst/>
          </a:prstGeom>
        </p:spPr>
        <p:txBody>
          <a:bodyPr anchor="t" rtlCol="false" tIns="0" lIns="0" bIns="0" rIns="0">
            <a:spAutoFit/>
          </a:bodyPr>
          <a:lstStyle/>
          <a:p>
            <a:pPr algn="r">
              <a:lnSpc>
                <a:spcPts val="5107"/>
              </a:lnSpc>
            </a:pPr>
            <a:r>
              <a:rPr lang="en-US" sz="3647" i="true" spc="90">
                <a:solidFill>
                  <a:srgbClr val="313193"/>
                </a:solidFill>
                <a:latin typeface="Inter 1 Italics"/>
                <a:ea typeface="Inter 1 Italics"/>
                <a:cs typeface="Inter 1 Italics"/>
                <a:sym typeface="Inter 1 Italics"/>
              </a:rPr>
              <a:t>Montant reversé par licence = 10 €</a:t>
            </a:r>
          </a:p>
          <a:p>
            <a:pPr algn="r">
              <a:lnSpc>
                <a:spcPts val="5107"/>
              </a:lnSpc>
            </a:pPr>
          </a:p>
        </p:txBody>
      </p:sp>
      <p:sp>
        <p:nvSpPr>
          <p:cNvPr name="TextBox 29" id="29"/>
          <p:cNvSpPr txBox="true"/>
          <p:nvPr/>
        </p:nvSpPr>
        <p:spPr>
          <a:xfrm rot="0">
            <a:off x="13127060" y="21925959"/>
            <a:ext cx="6772637" cy="711222"/>
          </a:xfrm>
          <a:prstGeom prst="rect">
            <a:avLst/>
          </a:prstGeom>
        </p:spPr>
        <p:txBody>
          <a:bodyPr anchor="t" rtlCol="false" tIns="0" lIns="0" bIns="0" rIns="0">
            <a:spAutoFit/>
          </a:bodyPr>
          <a:lstStyle/>
          <a:p>
            <a:pPr algn="r">
              <a:lnSpc>
                <a:spcPts val="5107"/>
              </a:lnSpc>
            </a:pPr>
            <a:r>
              <a:rPr lang="en-US" b="true" sz="3647" i="true" spc="90">
                <a:solidFill>
                  <a:srgbClr val="313193"/>
                </a:solidFill>
                <a:latin typeface="Inter 1 Bold Italics"/>
                <a:ea typeface="Inter 1 Bold Italics"/>
                <a:cs typeface="Inter 1 Bold Italics"/>
                <a:sym typeface="Inter 1 Bold Italics"/>
              </a:rPr>
              <a:t>Page 5-6</a:t>
            </a:r>
          </a:p>
        </p:txBody>
      </p:sp>
      <p:sp>
        <p:nvSpPr>
          <p:cNvPr name="TextBox 30" id="30"/>
          <p:cNvSpPr txBox="true"/>
          <p:nvPr/>
        </p:nvSpPr>
        <p:spPr>
          <a:xfrm rot="0">
            <a:off x="5540540" y="24662387"/>
            <a:ext cx="9756753" cy="4026859"/>
          </a:xfrm>
          <a:prstGeom prst="rect">
            <a:avLst/>
          </a:prstGeom>
        </p:spPr>
        <p:txBody>
          <a:bodyPr anchor="t" rtlCol="false" tIns="0" lIns="0" bIns="0" rIns="0">
            <a:spAutoFit/>
          </a:bodyPr>
          <a:lstStyle/>
          <a:p>
            <a:pPr algn="l" marL="1722004" indent="-574001" lvl="2">
              <a:lnSpc>
                <a:spcPts val="5365"/>
              </a:lnSpc>
              <a:buFont typeface="Arial"/>
              <a:buChar char="⚬"/>
            </a:pPr>
            <a:r>
              <a:rPr lang="en-US" sz="3831" spc="93">
                <a:solidFill>
                  <a:srgbClr val="B41B2A"/>
                </a:solidFill>
                <a:latin typeface="Inter 1"/>
                <a:ea typeface="Inter 1"/>
                <a:cs typeface="Inter 1"/>
                <a:sym typeface="Inter 1"/>
              </a:rPr>
              <a:t>Projet de club</a:t>
            </a:r>
          </a:p>
          <a:p>
            <a:pPr algn="l" marL="1722004" indent="-574001" lvl="2">
              <a:lnSpc>
                <a:spcPts val="5365"/>
              </a:lnSpc>
              <a:buFont typeface="Arial"/>
              <a:buChar char="⚬"/>
            </a:pPr>
            <a:r>
              <a:rPr lang="en-US" sz="3831" spc="93">
                <a:solidFill>
                  <a:srgbClr val="B41B2A"/>
                </a:solidFill>
                <a:latin typeface="Inter 1"/>
                <a:ea typeface="Inter 1"/>
                <a:cs typeface="Inter 1"/>
                <a:sym typeface="Inter 1"/>
              </a:rPr>
              <a:t>Compétition</a:t>
            </a:r>
          </a:p>
          <a:p>
            <a:pPr algn="l" marL="1722004" indent="-574001" lvl="2">
              <a:lnSpc>
                <a:spcPts val="5365"/>
              </a:lnSpc>
              <a:buFont typeface="Arial"/>
              <a:buChar char="⚬"/>
            </a:pPr>
            <a:r>
              <a:rPr lang="en-US" sz="3831" spc="93">
                <a:solidFill>
                  <a:srgbClr val="B41B2A"/>
                </a:solidFill>
                <a:latin typeface="Inter 1"/>
                <a:ea typeface="Inter 1"/>
                <a:cs typeface="Inter 1"/>
                <a:sym typeface="Inter 1"/>
              </a:rPr>
              <a:t>Loisir et Jeu Libre</a:t>
            </a:r>
          </a:p>
          <a:p>
            <a:pPr algn="l" marL="1722004" indent="-574001" lvl="2">
              <a:lnSpc>
                <a:spcPts val="5365"/>
              </a:lnSpc>
              <a:buFont typeface="Arial"/>
              <a:buChar char="⚬"/>
            </a:pPr>
            <a:r>
              <a:rPr lang="en-US" sz="3831" spc="93">
                <a:solidFill>
                  <a:srgbClr val="B41B2A"/>
                </a:solidFill>
                <a:latin typeface="Inter 1"/>
                <a:ea typeface="Inter 1"/>
                <a:cs typeface="Inter 1"/>
                <a:sym typeface="Inter 1"/>
              </a:rPr>
              <a:t>Tournoi du Club</a:t>
            </a:r>
          </a:p>
          <a:p>
            <a:pPr algn="l" marL="1722004" indent="-574001" lvl="2">
              <a:lnSpc>
                <a:spcPts val="5365"/>
              </a:lnSpc>
              <a:buFont typeface="Arial"/>
              <a:buChar char="⚬"/>
            </a:pPr>
            <a:r>
              <a:rPr lang="en-US" sz="3831" spc="93">
                <a:solidFill>
                  <a:srgbClr val="B41B2A"/>
                </a:solidFill>
                <a:latin typeface="Inter 1"/>
                <a:ea typeface="Inter 1"/>
                <a:cs typeface="Inter 1"/>
                <a:sym typeface="Inter 1"/>
              </a:rPr>
              <a:t>Projets innovants</a:t>
            </a:r>
          </a:p>
          <a:p>
            <a:pPr algn="l" marL="1722004" indent="-574001" lvl="2">
              <a:lnSpc>
                <a:spcPts val="5365"/>
              </a:lnSpc>
              <a:buFont typeface="Arial"/>
              <a:buChar char="⚬"/>
            </a:pPr>
            <a:r>
              <a:rPr lang="en-US" sz="3831" spc="93">
                <a:solidFill>
                  <a:srgbClr val="B41B2A"/>
                </a:solidFill>
                <a:latin typeface="Inter 1"/>
                <a:ea typeface="Inter 1"/>
                <a:cs typeface="Inter 1"/>
                <a:sym typeface="Inter 1"/>
              </a:rPr>
              <a:t>Convivialité</a:t>
            </a:r>
          </a:p>
        </p:txBody>
      </p:sp>
      <p:sp>
        <p:nvSpPr>
          <p:cNvPr name="TextBox 31" id="31"/>
          <p:cNvSpPr txBox="true"/>
          <p:nvPr/>
        </p:nvSpPr>
        <p:spPr>
          <a:xfrm rot="0">
            <a:off x="13127060" y="28171902"/>
            <a:ext cx="6772637" cy="711222"/>
          </a:xfrm>
          <a:prstGeom prst="rect">
            <a:avLst/>
          </a:prstGeom>
        </p:spPr>
        <p:txBody>
          <a:bodyPr anchor="t" rtlCol="false" tIns="0" lIns="0" bIns="0" rIns="0">
            <a:spAutoFit/>
          </a:bodyPr>
          <a:lstStyle/>
          <a:p>
            <a:pPr algn="r">
              <a:lnSpc>
                <a:spcPts val="5107"/>
              </a:lnSpc>
            </a:pPr>
            <a:r>
              <a:rPr lang="en-US" b="true" sz="3647" i="true" spc="90">
                <a:solidFill>
                  <a:srgbClr val="B41B2A"/>
                </a:solidFill>
                <a:latin typeface="Inter 1 Bold Italics"/>
                <a:ea typeface="Inter 1 Bold Italics"/>
                <a:cs typeface="Inter 1 Bold Italics"/>
                <a:sym typeface="Inter 1 Bold Italics"/>
              </a:rPr>
              <a:t>Page 7-10</a:t>
            </a:r>
          </a:p>
        </p:txBody>
      </p:sp>
      <p:sp>
        <p:nvSpPr>
          <p:cNvPr name="Freeform 32" id="32"/>
          <p:cNvSpPr/>
          <p:nvPr/>
        </p:nvSpPr>
        <p:spPr>
          <a:xfrm flipH="false" flipV="false" rot="0">
            <a:off x="3861826" y="23091838"/>
            <a:ext cx="13725411" cy="1448543"/>
          </a:xfrm>
          <a:custGeom>
            <a:avLst/>
            <a:gdLst/>
            <a:ahLst/>
            <a:cxnLst/>
            <a:rect r="r" b="b" t="t" l="l"/>
            <a:pathLst>
              <a:path h="1448543" w="13725411">
                <a:moveTo>
                  <a:pt x="0" y="0"/>
                </a:moveTo>
                <a:lnTo>
                  <a:pt x="13725410" y="0"/>
                </a:lnTo>
                <a:lnTo>
                  <a:pt x="13725410" y="1448543"/>
                </a:lnTo>
                <a:lnTo>
                  <a:pt x="0" y="144854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33" id="33"/>
          <p:cNvSpPr txBox="true"/>
          <p:nvPr/>
        </p:nvSpPr>
        <p:spPr>
          <a:xfrm rot="0">
            <a:off x="-234239" y="23174601"/>
            <a:ext cx="22231807" cy="1277597"/>
          </a:xfrm>
          <a:prstGeom prst="rect">
            <a:avLst/>
          </a:prstGeom>
        </p:spPr>
        <p:txBody>
          <a:bodyPr anchor="t" rtlCol="false" tIns="0" lIns="0" bIns="0" rIns="0">
            <a:spAutoFit/>
          </a:bodyPr>
          <a:lstStyle/>
          <a:p>
            <a:pPr algn="ctr">
              <a:lnSpc>
                <a:spcPts val="10427"/>
              </a:lnSpc>
            </a:pPr>
            <a:r>
              <a:rPr lang="en-US" b="true" sz="7447" spc="183">
                <a:solidFill>
                  <a:srgbClr val="B41B2A"/>
                </a:solidFill>
                <a:latin typeface="Inter 1 Bold"/>
                <a:ea typeface="Inter 1 Bold"/>
                <a:cs typeface="Inter 1 Bold"/>
                <a:sym typeface="Inter 1 Bold"/>
              </a:rPr>
              <a:t>Badminton Club des Chats</a:t>
            </a:r>
          </a:p>
        </p:txBody>
      </p:sp>
      <p:sp>
        <p:nvSpPr>
          <p:cNvPr name="Freeform 34" id="34"/>
          <p:cNvSpPr/>
          <p:nvPr/>
        </p:nvSpPr>
        <p:spPr>
          <a:xfrm flipH="false" flipV="false" rot="0">
            <a:off x="5182257" y="10699547"/>
            <a:ext cx="11331121" cy="1448543"/>
          </a:xfrm>
          <a:custGeom>
            <a:avLst/>
            <a:gdLst/>
            <a:ahLst/>
            <a:cxnLst/>
            <a:rect r="r" b="b" t="t" l="l"/>
            <a:pathLst>
              <a:path h="1448543" w="11331121">
                <a:moveTo>
                  <a:pt x="0" y="0"/>
                </a:moveTo>
                <a:lnTo>
                  <a:pt x="11331121" y="0"/>
                </a:lnTo>
                <a:lnTo>
                  <a:pt x="11331121" y="1448543"/>
                </a:lnTo>
                <a:lnTo>
                  <a:pt x="0" y="1448543"/>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35" id="35"/>
          <p:cNvSpPr txBox="true"/>
          <p:nvPr/>
        </p:nvSpPr>
        <p:spPr>
          <a:xfrm rot="0">
            <a:off x="3571513" y="10596763"/>
            <a:ext cx="14485668" cy="1409176"/>
          </a:xfrm>
          <a:prstGeom prst="rect">
            <a:avLst/>
          </a:prstGeom>
        </p:spPr>
        <p:txBody>
          <a:bodyPr anchor="t" rtlCol="false" tIns="0" lIns="0" bIns="0" rIns="0">
            <a:spAutoFit/>
          </a:bodyPr>
          <a:lstStyle/>
          <a:p>
            <a:pPr algn="ctr">
              <a:lnSpc>
                <a:spcPts val="10427"/>
              </a:lnSpc>
            </a:pPr>
            <a:r>
              <a:rPr lang="en-US" b="true" sz="7447" spc="183">
                <a:solidFill>
                  <a:srgbClr val="0F71B8"/>
                </a:solidFill>
                <a:latin typeface="Inter 1 Bold"/>
                <a:ea typeface="Inter 1 Bold"/>
                <a:cs typeface="Inter 1 Bold"/>
                <a:sym typeface="Inter 1 Bold"/>
              </a:rPr>
              <a:t>Ligue AURA Badminton</a:t>
            </a:r>
          </a:p>
        </p:txBody>
      </p:sp>
      <p:sp>
        <p:nvSpPr>
          <p:cNvPr name="Freeform 36" id="36"/>
          <p:cNvSpPr/>
          <p:nvPr/>
        </p:nvSpPr>
        <p:spPr>
          <a:xfrm flipH="false" flipV="false" rot="0">
            <a:off x="1929841" y="16899807"/>
            <a:ext cx="17743359" cy="1872586"/>
          </a:xfrm>
          <a:custGeom>
            <a:avLst/>
            <a:gdLst/>
            <a:ahLst/>
            <a:cxnLst/>
            <a:rect r="r" b="b" t="t" l="l"/>
            <a:pathLst>
              <a:path h="1872586" w="17743359">
                <a:moveTo>
                  <a:pt x="0" y="0"/>
                </a:moveTo>
                <a:lnTo>
                  <a:pt x="17743359" y="0"/>
                </a:lnTo>
                <a:lnTo>
                  <a:pt x="17743359" y="1872587"/>
                </a:lnTo>
                <a:lnTo>
                  <a:pt x="0" y="187258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37" id="37"/>
          <p:cNvSpPr txBox="true"/>
          <p:nvPr/>
        </p:nvSpPr>
        <p:spPr>
          <a:xfrm rot="0">
            <a:off x="0" y="17072348"/>
            <a:ext cx="21384000" cy="1277597"/>
          </a:xfrm>
          <a:prstGeom prst="rect">
            <a:avLst/>
          </a:prstGeom>
        </p:spPr>
        <p:txBody>
          <a:bodyPr anchor="t" rtlCol="false" tIns="0" lIns="0" bIns="0" rIns="0">
            <a:spAutoFit/>
          </a:bodyPr>
          <a:lstStyle/>
          <a:p>
            <a:pPr algn="ctr">
              <a:lnSpc>
                <a:spcPts val="10427"/>
              </a:lnSpc>
            </a:pPr>
            <a:r>
              <a:rPr lang="en-US" b="true" sz="7447" spc="183">
                <a:solidFill>
                  <a:srgbClr val="313193"/>
                </a:solidFill>
                <a:latin typeface="Inter 1 Bold"/>
                <a:ea typeface="Inter 1 Bold"/>
                <a:cs typeface="Inter 1 Bold"/>
                <a:sym typeface="Inter 1 Bold"/>
              </a:rPr>
              <a:t>Comité du Rhône - Lyon Métropole</a:t>
            </a:r>
          </a:p>
        </p:txBody>
      </p:sp>
      <p:sp>
        <p:nvSpPr>
          <p:cNvPr name="Freeform 38" id="38"/>
          <p:cNvSpPr/>
          <p:nvPr/>
        </p:nvSpPr>
        <p:spPr>
          <a:xfrm flipH="false" flipV="false" rot="0">
            <a:off x="1929841" y="19039094"/>
            <a:ext cx="3863969" cy="2722488"/>
          </a:xfrm>
          <a:custGeom>
            <a:avLst/>
            <a:gdLst/>
            <a:ahLst/>
            <a:cxnLst/>
            <a:rect r="r" b="b" t="t" l="l"/>
            <a:pathLst>
              <a:path h="2722488" w="3863969">
                <a:moveTo>
                  <a:pt x="0" y="0"/>
                </a:moveTo>
                <a:lnTo>
                  <a:pt x="3863969" y="0"/>
                </a:lnTo>
                <a:lnTo>
                  <a:pt x="3863969" y="2722488"/>
                </a:lnTo>
                <a:lnTo>
                  <a:pt x="0" y="2722488"/>
                </a:lnTo>
                <a:lnTo>
                  <a:pt x="0" y="0"/>
                </a:lnTo>
                <a:close/>
              </a:path>
            </a:pathLst>
          </a:custGeom>
          <a:blipFill>
            <a:blip r:embed="rId12"/>
            <a:stretch>
              <a:fillRect l="0" t="0" r="0" b="0"/>
            </a:stretch>
          </a:blipFill>
        </p:spPr>
      </p:sp>
      <p:sp>
        <p:nvSpPr>
          <p:cNvPr name="Freeform 39" id="39"/>
          <p:cNvSpPr/>
          <p:nvPr/>
        </p:nvSpPr>
        <p:spPr>
          <a:xfrm flipH="false" flipV="false" rot="0">
            <a:off x="2138400" y="24540381"/>
            <a:ext cx="3958656" cy="3958656"/>
          </a:xfrm>
          <a:custGeom>
            <a:avLst/>
            <a:gdLst/>
            <a:ahLst/>
            <a:cxnLst/>
            <a:rect r="r" b="b" t="t" l="l"/>
            <a:pathLst>
              <a:path h="3958656" w="3958656">
                <a:moveTo>
                  <a:pt x="0" y="0"/>
                </a:moveTo>
                <a:lnTo>
                  <a:pt x="3958656" y="0"/>
                </a:lnTo>
                <a:lnTo>
                  <a:pt x="3958656" y="3958657"/>
                </a:lnTo>
                <a:lnTo>
                  <a:pt x="0" y="3958657"/>
                </a:lnTo>
                <a:lnTo>
                  <a:pt x="0" y="0"/>
                </a:lnTo>
                <a:close/>
              </a:path>
            </a:pathLst>
          </a:custGeom>
          <a:blipFill>
            <a:blip r:embed="rId13"/>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237040" y="24576119"/>
            <a:ext cx="18876369" cy="3999690"/>
            <a:chOff x="0" y="0"/>
            <a:chExt cx="25168492" cy="5332920"/>
          </a:xfrm>
        </p:grpSpPr>
        <p:sp>
          <p:nvSpPr>
            <p:cNvPr name="Freeform 3" id="3"/>
            <p:cNvSpPr/>
            <p:nvPr/>
          </p:nvSpPr>
          <p:spPr>
            <a:xfrm flipH="false" flipV="false" rot="0">
              <a:off x="0" y="0"/>
              <a:ext cx="25168479" cy="5332984"/>
            </a:xfrm>
            <a:custGeom>
              <a:avLst/>
              <a:gdLst/>
              <a:ahLst/>
              <a:cxnLst/>
              <a:rect r="r" b="b" t="t" l="l"/>
              <a:pathLst>
                <a:path h="5332984" w="25168479">
                  <a:moveTo>
                    <a:pt x="0" y="0"/>
                  </a:moveTo>
                  <a:lnTo>
                    <a:pt x="0" y="5332984"/>
                  </a:lnTo>
                  <a:lnTo>
                    <a:pt x="25168479" y="5332984"/>
                  </a:lnTo>
                  <a:lnTo>
                    <a:pt x="25168479" y="0"/>
                  </a:lnTo>
                  <a:lnTo>
                    <a:pt x="0" y="0"/>
                  </a:lnTo>
                  <a:close/>
                  <a:moveTo>
                    <a:pt x="25127204" y="5291709"/>
                  </a:moveTo>
                  <a:lnTo>
                    <a:pt x="40386" y="5291709"/>
                  </a:lnTo>
                  <a:lnTo>
                    <a:pt x="40386" y="40386"/>
                  </a:lnTo>
                  <a:lnTo>
                    <a:pt x="25127204" y="40386"/>
                  </a:lnTo>
                  <a:lnTo>
                    <a:pt x="25127204" y="5291709"/>
                  </a:lnTo>
                  <a:close/>
                </a:path>
              </a:pathLst>
            </a:custGeom>
            <a:solidFill>
              <a:srgbClr val="262674"/>
            </a:solidFill>
          </p:spPr>
        </p:sp>
      </p:grpSp>
      <p:grpSp>
        <p:nvGrpSpPr>
          <p:cNvPr name="Group 4" id="4"/>
          <p:cNvGrpSpPr/>
          <p:nvPr/>
        </p:nvGrpSpPr>
        <p:grpSpPr>
          <a:xfrm rot="0">
            <a:off x="872700" y="805577"/>
            <a:ext cx="19664934" cy="28937826"/>
            <a:chOff x="0" y="0"/>
            <a:chExt cx="26219912" cy="38583768"/>
          </a:xfrm>
        </p:grpSpPr>
        <p:sp>
          <p:nvSpPr>
            <p:cNvPr name="Freeform 5" id="5"/>
            <p:cNvSpPr/>
            <p:nvPr/>
          </p:nvSpPr>
          <p:spPr>
            <a:xfrm flipH="false" flipV="false" rot="0">
              <a:off x="0" y="0"/>
              <a:ext cx="26219913" cy="38583744"/>
            </a:xfrm>
            <a:custGeom>
              <a:avLst/>
              <a:gdLst/>
              <a:ahLst/>
              <a:cxnLst/>
              <a:rect r="r" b="b" t="t" l="l"/>
              <a:pathLst>
                <a:path h="38583744" w="26219913">
                  <a:moveTo>
                    <a:pt x="0" y="0"/>
                  </a:moveTo>
                  <a:lnTo>
                    <a:pt x="26219913" y="0"/>
                  </a:lnTo>
                  <a:lnTo>
                    <a:pt x="26219913" y="38583744"/>
                  </a:lnTo>
                  <a:lnTo>
                    <a:pt x="0" y="38583744"/>
                  </a:lnTo>
                  <a:lnTo>
                    <a:pt x="0" y="0"/>
                  </a:lnTo>
                  <a:close/>
                </a:path>
              </a:pathLst>
            </a:custGeom>
            <a:blipFill>
              <a:blip r:embed="rId2">
                <a:alphaModFix amt="2000"/>
              </a:blip>
              <a:stretch>
                <a:fillRect l="-6593" t="0" r="-6593" b="0"/>
              </a:stretch>
            </a:blipFill>
          </p:spPr>
        </p:sp>
      </p:grpSp>
      <p:sp>
        <p:nvSpPr>
          <p:cNvPr name="Freeform 6" id="6"/>
          <p:cNvSpPr/>
          <p:nvPr/>
        </p:nvSpPr>
        <p:spPr>
          <a:xfrm flipH="false" flipV="false" rot="0">
            <a:off x="-1128151" y="-1128151"/>
            <a:ext cx="23649280" cy="32512102"/>
          </a:xfrm>
          <a:custGeom>
            <a:avLst/>
            <a:gdLst/>
            <a:ahLst/>
            <a:cxnLst/>
            <a:rect r="r" b="b" t="t" l="l"/>
            <a:pathLst>
              <a:path h="32512102" w="23649280">
                <a:moveTo>
                  <a:pt x="0" y="0"/>
                </a:moveTo>
                <a:lnTo>
                  <a:pt x="23649280" y="0"/>
                </a:lnTo>
                <a:lnTo>
                  <a:pt x="23649280" y="32512102"/>
                </a:lnTo>
                <a:lnTo>
                  <a:pt x="0" y="3251210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3737677" y="27386804"/>
            <a:ext cx="13917635" cy="2868997"/>
            <a:chOff x="0" y="0"/>
            <a:chExt cx="18556846" cy="3825329"/>
          </a:xfrm>
        </p:grpSpPr>
        <p:sp>
          <p:nvSpPr>
            <p:cNvPr name="Freeform 8" id="8"/>
            <p:cNvSpPr/>
            <p:nvPr/>
          </p:nvSpPr>
          <p:spPr>
            <a:xfrm flipH="false" flipV="false" rot="0">
              <a:off x="0" y="0"/>
              <a:ext cx="18556860" cy="3825367"/>
            </a:xfrm>
            <a:custGeom>
              <a:avLst/>
              <a:gdLst/>
              <a:ahLst/>
              <a:cxnLst/>
              <a:rect r="r" b="b" t="t" l="l"/>
              <a:pathLst>
                <a:path h="3825367" w="18556860">
                  <a:moveTo>
                    <a:pt x="0" y="0"/>
                  </a:moveTo>
                  <a:lnTo>
                    <a:pt x="18556860" y="0"/>
                  </a:lnTo>
                  <a:lnTo>
                    <a:pt x="18556860" y="3825367"/>
                  </a:lnTo>
                  <a:lnTo>
                    <a:pt x="0" y="3825367"/>
                  </a:lnTo>
                  <a:close/>
                </a:path>
              </a:pathLst>
            </a:custGeom>
            <a:solidFill>
              <a:srgbClr val="E2011B"/>
            </a:solidFill>
          </p:spPr>
        </p:sp>
      </p:grpSp>
      <p:sp>
        <p:nvSpPr>
          <p:cNvPr name="Freeform 9" id="9"/>
          <p:cNvSpPr/>
          <p:nvPr/>
        </p:nvSpPr>
        <p:spPr>
          <a:xfrm flipH="true" flipV="false" rot="0">
            <a:off x="740607" y="2969485"/>
            <a:ext cx="974579" cy="646767"/>
          </a:xfrm>
          <a:custGeom>
            <a:avLst/>
            <a:gdLst/>
            <a:ahLst/>
            <a:cxnLst/>
            <a:rect r="r" b="b" t="t" l="l"/>
            <a:pathLst>
              <a:path h="646767" w="974579">
                <a:moveTo>
                  <a:pt x="974579" y="0"/>
                </a:moveTo>
                <a:lnTo>
                  <a:pt x="0" y="0"/>
                </a:lnTo>
                <a:lnTo>
                  <a:pt x="0" y="646767"/>
                </a:lnTo>
                <a:lnTo>
                  <a:pt x="974579" y="646767"/>
                </a:lnTo>
                <a:lnTo>
                  <a:pt x="974579" y="0"/>
                </a:lnTo>
                <a:close/>
              </a:path>
            </a:pathLst>
          </a:custGeom>
          <a:blipFill>
            <a:blip r:embed="rId5">
              <a:extLst>
                <a:ext uri="{96DAC541-7B7A-43D3-8B79-37D633B846F1}">
                  <asvg:svgBlip xmlns:asvg="http://schemas.microsoft.com/office/drawing/2016/SVG/main" r:embed="rId6"/>
                </a:ext>
              </a:extLst>
            </a:blip>
            <a:stretch>
              <a:fillRect l="-260" t="0" r="-259" b="0"/>
            </a:stretch>
          </a:blipFill>
        </p:spPr>
      </p:sp>
      <p:sp>
        <p:nvSpPr>
          <p:cNvPr name="TextBox 10" id="10"/>
          <p:cNvSpPr txBox="true"/>
          <p:nvPr/>
        </p:nvSpPr>
        <p:spPr>
          <a:xfrm rot="0">
            <a:off x="1444838" y="3454670"/>
            <a:ext cx="18520667" cy="4910576"/>
          </a:xfrm>
          <a:prstGeom prst="rect">
            <a:avLst/>
          </a:prstGeom>
        </p:spPr>
        <p:txBody>
          <a:bodyPr anchor="t" rtlCol="false" tIns="0" lIns="0" bIns="0" rIns="0">
            <a:spAutoFit/>
          </a:bodyPr>
          <a:lstStyle/>
          <a:p>
            <a:pPr algn="just">
              <a:lnSpc>
                <a:spcPts val="4357"/>
              </a:lnSpc>
            </a:pPr>
            <a:r>
              <a:rPr lang="en-US" sz="3112" spc="76">
                <a:solidFill>
                  <a:srgbClr val="262674"/>
                </a:solidFill>
                <a:latin typeface="Inter 1"/>
                <a:ea typeface="Inter 1"/>
                <a:cs typeface="Inter 1"/>
                <a:sym typeface="Inter 1"/>
              </a:rPr>
              <a:t>Bienvenue dans votre club !</a:t>
            </a:r>
          </a:p>
          <a:p>
            <a:pPr algn="just">
              <a:lnSpc>
                <a:spcPts val="4357"/>
              </a:lnSpc>
            </a:pPr>
            <a:r>
              <a:rPr lang="en-US" sz="3112" spc="76">
                <a:solidFill>
                  <a:srgbClr val="262674"/>
                </a:solidFill>
                <a:latin typeface="Inter 1"/>
                <a:ea typeface="Inter 1"/>
                <a:cs typeface="Inter 1"/>
                <a:sym typeface="Inter 1"/>
              </a:rPr>
              <a:t>Comme les 2 000 autres clubs affiliés à la Fédération Française de Badminton (FFBaD), votre club propose une offre de pratique riche et adaptée à tous : débutants, passionnés ou compétiteurs.</a:t>
            </a:r>
          </a:p>
          <a:p>
            <a:pPr algn="just">
              <a:lnSpc>
                <a:spcPts val="4357"/>
              </a:lnSpc>
            </a:pPr>
            <a:r>
              <a:rPr lang="en-US" sz="3112" spc="76">
                <a:solidFill>
                  <a:srgbClr val="262674"/>
                </a:solidFill>
                <a:latin typeface="Inter 1"/>
                <a:ea typeface="Inter 1"/>
                <a:cs typeface="Inter 1"/>
                <a:sym typeface="Inter 1"/>
              </a:rPr>
              <a:t>Vous y trouverez un environnement convivial et motivant pour pratiquer le badminton que vous aimez, à votre rythme, dans un cadre propice à l’épanouissement personnel et collectif.</a:t>
            </a:r>
          </a:p>
          <a:p>
            <a:pPr algn="just">
              <a:lnSpc>
                <a:spcPts val="4357"/>
              </a:lnSpc>
            </a:pPr>
            <a:r>
              <a:rPr lang="en-US" sz="3112" spc="76">
                <a:solidFill>
                  <a:srgbClr val="262674"/>
                </a:solidFill>
                <a:latin typeface="Inter 1"/>
                <a:ea typeface="Inter 1"/>
                <a:cs typeface="Inter 1"/>
                <a:sym typeface="Inter 1"/>
              </a:rPr>
              <a:t>La Fédération Française de Badminton, forte de plus de 245 000 licenciés à travers tous les territoires, tire sa richesse de l’engagement et de la diversité de ses membres.</a:t>
            </a:r>
          </a:p>
          <a:p>
            <a:pPr algn="just">
              <a:lnSpc>
                <a:spcPts val="4357"/>
              </a:lnSpc>
            </a:pPr>
            <a:r>
              <a:rPr lang="en-US" sz="3112" spc="76">
                <a:solidFill>
                  <a:srgbClr val="262674"/>
                </a:solidFill>
                <a:latin typeface="Inter 1"/>
                <a:ea typeface="Inter 1"/>
                <a:cs typeface="Inter 1"/>
                <a:sym typeface="Inter 1"/>
              </a:rPr>
              <a:t>Prenez le plein d'émotions dans votre club !</a:t>
            </a:r>
          </a:p>
        </p:txBody>
      </p:sp>
      <p:sp>
        <p:nvSpPr>
          <p:cNvPr name="Freeform 11" id="11"/>
          <p:cNvSpPr/>
          <p:nvPr/>
        </p:nvSpPr>
        <p:spPr>
          <a:xfrm flipH="false" flipV="false" rot="0">
            <a:off x="19253692" y="7459132"/>
            <a:ext cx="1018718" cy="676056"/>
          </a:xfrm>
          <a:custGeom>
            <a:avLst/>
            <a:gdLst/>
            <a:ahLst/>
            <a:cxnLst/>
            <a:rect r="r" b="b" t="t" l="l"/>
            <a:pathLst>
              <a:path h="676056" w="1018718">
                <a:moveTo>
                  <a:pt x="0" y="0"/>
                </a:moveTo>
                <a:lnTo>
                  <a:pt x="1018718" y="0"/>
                </a:lnTo>
                <a:lnTo>
                  <a:pt x="1018718" y="676056"/>
                </a:lnTo>
                <a:lnTo>
                  <a:pt x="0" y="676056"/>
                </a:lnTo>
                <a:lnTo>
                  <a:pt x="0" y="0"/>
                </a:lnTo>
                <a:close/>
              </a:path>
            </a:pathLst>
          </a:custGeom>
          <a:blipFill>
            <a:blip r:embed="rId5">
              <a:extLst>
                <a:ext uri="{96DAC541-7B7A-43D3-8B79-37D633B846F1}">
                  <asvg:svgBlip xmlns:asvg="http://schemas.microsoft.com/office/drawing/2016/SVG/main" r:embed="rId6"/>
                </a:ext>
              </a:extLst>
            </a:blip>
            <a:stretch>
              <a:fillRect l="0" t="-697" r="0" b="-697"/>
            </a:stretch>
          </a:blipFill>
        </p:spPr>
      </p:sp>
      <p:grpSp>
        <p:nvGrpSpPr>
          <p:cNvPr name="Group 12" id="12"/>
          <p:cNvGrpSpPr/>
          <p:nvPr/>
        </p:nvGrpSpPr>
        <p:grpSpPr>
          <a:xfrm rot="0">
            <a:off x="1237040" y="9572968"/>
            <a:ext cx="9198264" cy="6655870"/>
            <a:chOff x="0" y="0"/>
            <a:chExt cx="12264352" cy="8874493"/>
          </a:xfrm>
        </p:grpSpPr>
        <p:sp>
          <p:nvSpPr>
            <p:cNvPr name="Freeform 13" id="13"/>
            <p:cNvSpPr/>
            <p:nvPr/>
          </p:nvSpPr>
          <p:spPr>
            <a:xfrm flipH="false" flipV="false" rot="0">
              <a:off x="0" y="0"/>
              <a:ext cx="12264390" cy="8874506"/>
            </a:xfrm>
            <a:custGeom>
              <a:avLst/>
              <a:gdLst/>
              <a:ahLst/>
              <a:cxnLst/>
              <a:rect r="r" b="b" t="t" l="l"/>
              <a:pathLst>
                <a:path h="8874506" w="12264390">
                  <a:moveTo>
                    <a:pt x="0" y="0"/>
                  </a:moveTo>
                  <a:lnTo>
                    <a:pt x="0" y="8874506"/>
                  </a:lnTo>
                  <a:lnTo>
                    <a:pt x="12264390" y="8874506"/>
                  </a:lnTo>
                  <a:lnTo>
                    <a:pt x="12264390" y="0"/>
                  </a:lnTo>
                  <a:lnTo>
                    <a:pt x="0" y="0"/>
                  </a:lnTo>
                  <a:close/>
                  <a:moveTo>
                    <a:pt x="12223115" y="8833231"/>
                  </a:moveTo>
                  <a:lnTo>
                    <a:pt x="40386" y="8833231"/>
                  </a:lnTo>
                  <a:lnTo>
                    <a:pt x="40386" y="40386"/>
                  </a:lnTo>
                  <a:lnTo>
                    <a:pt x="12223115" y="40386"/>
                  </a:lnTo>
                  <a:lnTo>
                    <a:pt x="12223115" y="8833231"/>
                  </a:lnTo>
                  <a:close/>
                </a:path>
              </a:pathLst>
            </a:custGeom>
            <a:solidFill>
              <a:srgbClr val="262674"/>
            </a:solidFill>
          </p:spPr>
        </p:sp>
      </p:grpSp>
      <p:grpSp>
        <p:nvGrpSpPr>
          <p:cNvPr name="Group 14" id="14"/>
          <p:cNvGrpSpPr/>
          <p:nvPr/>
        </p:nvGrpSpPr>
        <p:grpSpPr>
          <a:xfrm rot="0">
            <a:off x="10939482" y="9590675"/>
            <a:ext cx="9198264" cy="9458134"/>
            <a:chOff x="0" y="0"/>
            <a:chExt cx="12264352" cy="12610846"/>
          </a:xfrm>
        </p:grpSpPr>
        <p:sp>
          <p:nvSpPr>
            <p:cNvPr name="Freeform 15" id="15"/>
            <p:cNvSpPr/>
            <p:nvPr/>
          </p:nvSpPr>
          <p:spPr>
            <a:xfrm flipH="false" flipV="false" rot="0">
              <a:off x="0" y="0"/>
              <a:ext cx="12264390" cy="12610846"/>
            </a:xfrm>
            <a:custGeom>
              <a:avLst/>
              <a:gdLst/>
              <a:ahLst/>
              <a:cxnLst/>
              <a:rect r="r" b="b" t="t" l="l"/>
              <a:pathLst>
                <a:path h="12610846" w="12264390">
                  <a:moveTo>
                    <a:pt x="0" y="0"/>
                  </a:moveTo>
                  <a:lnTo>
                    <a:pt x="0" y="12610846"/>
                  </a:lnTo>
                  <a:lnTo>
                    <a:pt x="12264390" y="12610846"/>
                  </a:lnTo>
                  <a:lnTo>
                    <a:pt x="12264390" y="0"/>
                  </a:lnTo>
                  <a:lnTo>
                    <a:pt x="0" y="0"/>
                  </a:lnTo>
                  <a:close/>
                  <a:moveTo>
                    <a:pt x="12223115" y="12569571"/>
                  </a:moveTo>
                  <a:lnTo>
                    <a:pt x="40386" y="12569571"/>
                  </a:lnTo>
                  <a:lnTo>
                    <a:pt x="40386" y="40386"/>
                  </a:lnTo>
                  <a:lnTo>
                    <a:pt x="12223115" y="40386"/>
                  </a:lnTo>
                  <a:lnTo>
                    <a:pt x="12223115" y="12569571"/>
                  </a:lnTo>
                  <a:close/>
                </a:path>
              </a:pathLst>
            </a:custGeom>
            <a:solidFill>
              <a:srgbClr val="262674"/>
            </a:solidFill>
          </p:spPr>
        </p:sp>
      </p:grpSp>
      <p:grpSp>
        <p:nvGrpSpPr>
          <p:cNvPr name="Group 16" id="16"/>
          <p:cNvGrpSpPr/>
          <p:nvPr/>
        </p:nvGrpSpPr>
        <p:grpSpPr>
          <a:xfrm rot="0">
            <a:off x="1811103" y="1204474"/>
            <a:ext cx="5330914" cy="1665913"/>
            <a:chOff x="0" y="0"/>
            <a:chExt cx="7107885" cy="2221217"/>
          </a:xfrm>
        </p:grpSpPr>
        <p:sp>
          <p:nvSpPr>
            <p:cNvPr name="Freeform 17" id="17"/>
            <p:cNvSpPr/>
            <p:nvPr/>
          </p:nvSpPr>
          <p:spPr>
            <a:xfrm flipH="false" flipV="false" rot="0">
              <a:off x="0" y="0"/>
              <a:ext cx="7107936" cy="2221230"/>
            </a:xfrm>
            <a:custGeom>
              <a:avLst/>
              <a:gdLst/>
              <a:ahLst/>
              <a:cxnLst/>
              <a:rect r="r" b="b" t="t" l="l"/>
              <a:pathLst>
                <a:path h="2221230" w="7107936">
                  <a:moveTo>
                    <a:pt x="0" y="0"/>
                  </a:moveTo>
                  <a:lnTo>
                    <a:pt x="7107936" y="0"/>
                  </a:lnTo>
                  <a:lnTo>
                    <a:pt x="7107936" y="2221230"/>
                  </a:lnTo>
                  <a:lnTo>
                    <a:pt x="0" y="2221230"/>
                  </a:lnTo>
                  <a:lnTo>
                    <a:pt x="0" y="0"/>
                  </a:lnTo>
                  <a:close/>
                </a:path>
              </a:pathLst>
            </a:custGeom>
            <a:blipFill>
              <a:blip r:embed="rId7"/>
              <a:stretch>
                <a:fillRect l="0" t="-222" r="0" b="-221"/>
              </a:stretch>
            </a:blipFill>
          </p:spPr>
        </p:sp>
      </p:grpSp>
      <p:grpSp>
        <p:nvGrpSpPr>
          <p:cNvPr name="Group 18" id="18"/>
          <p:cNvGrpSpPr/>
          <p:nvPr/>
        </p:nvGrpSpPr>
        <p:grpSpPr>
          <a:xfrm rot="0">
            <a:off x="2520058" y="8688676"/>
            <a:ext cx="6449663" cy="1626089"/>
            <a:chOff x="0" y="0"/>
            <a:chExt cx="8599551" cy="2168119"/>
          </a:xfrm>
        </p:grpSpPr>
        <p:sp>
          <p:nvSpPr>
            <p:cNvPr name="Freeform 19" id="19"/>
            <p:cNvSpPr/>
            <p:nvPr/>
          </p:nvSpPr>
          <p:spPr>
            <a:xfrm flipH="false" flipV="false" rot="0">
              <a:off x="0" y="0"/>
              <a:ext cx="8599551" cy="2168144"/>
            </a:xfrm>
            <a:custGeom>
              <a:avLst/>
              <a:gdLst/>
              <a:ahLst/>
              <a:cxnLst/>
              <a:rect r="r" b="b" t="t" l="l"/>
              <a:pathLst>
                <a:path h="2168144" w="8599551">
                  <a:moveTo>
                    <a:pt x="0" y="0"/>
                  </a:moveTo>
                  <a:lnTo>
                    <a:pt x="8599551" y="0"/>
                  </a:lnTo>
                  <a:lnTo>
                    <a:pt x="8599551" y="2168144"/>
                  </a:lnTo>
                  <a:lnTo>
                    <a:pt x="0" y="2168144"/>
                  </a:lnTo>
                  <a:lnTo>
                    <a:pt x="0" y="0"/>
                  </a:lnTo>
                  <a:close/>
                </a:path>
              </a:pathLst>
            </a:custGeom>
            <a:blipFill>
              <a:blip r:embed="rId8"/>
              <a:stretch>
                <a:fillRect l="-40297" t="0" r="-40297" b="1"/>
              </a:stretch>
            </a:blipFill>
          </p:spPr>
        </p:sp>
      </p:grpSp>
      <p:grpSp>
        <p:nvGrpSpPr>
          <p:cNvPr name="Group 20" id="20"/>
          <p:cNvGrpSpPr/>
          <p:nvPr/>
        </p:nvGrpSpPr>
        <p:grpSpPr>
          <a:xfrm rot="0">
            <a:off x="12717913" y="7980493"/>
            <a:ext cx="5641419" cy="2611193"/>
            <a:chOff x="0" y="0"/>
            <a:chExt cx="7521892" cy="3481591"/>
          </a:xfrm>
        </p:grpSpPr>
        <p:sp>
          <p:nvSpPr>
            <p:cNvPr name="Freeform 21" id="21"/>
            <p:cNvSpPr/>
            <p:nvPr/>
          </p:nvSpPr>
          <p:spPr>
            <a:xfrm flipH="false" flipV="false" rot="0">
              <a:off x="0" y="0"/>
              <a:ext cx="7521829" cy="3481578"/>
            </a:xfrm>
            <a:custGeom>
              <a:avLst/>
              <a:gdLst/>
              <a:ahLst/>
              <a:cxnLst/>
              <a:rect r="r" b="b" t="t" l="l"/>
              <a:pathLst>
                <a:path h="3481578" w="7521829">
                  <a:moveTo>
                    <a:pt x="0" y="0"/>
                  </a:moveTo>
                  <a:lnTo>
                    <a:pt x="7521829" y="0"/>
                  </a:lnTo>
                  <a:lnTo>
                    <a:pt x="7521829" y="3481578"/>
                  </a:lnTo>
                  <a:lnTo>
                    <a:pt x="0" y="3481578"/>
                  </a:lnTo>
                  <a:lnTo>
                    <a:pt x="0" y="0"/>
                  </a:lnTo>
                  <a:close/>
                </a:path>
              </a:pathLst>
            </a:custGeom>
            <a:blipFill>
              <a:blip r:embed="rId8"/>
              <a:stretch>
                <a:fillRect l="-115775" t="0" r="-115776" b="0"/>
              </a:stretch>
            </a:blipFill>
          </p:spPr>
        </p:sp>
      </p:grpSp>
      <p:sp>
        <p:nvSpPr>
          <p:cNvPr name="AutoShape 22" id="22"/>
          <p:cNvSpPr/>
          <p:nvPr/>
        </p:nvSpPr>
        <p:spPr>
          <a:xfrm rot="9780">
            <a:off x="1252585" y="21960573"/>
            <a:ext cx="18912154" cy="0"/>
          </a:xfrm>
          <a:prstGeom prst="line">
            <a:avLst/>
          </a:prstGeom>
          <a:ln cap="rnd" w="19050">
            <a:solidFill>
              <a:srgbClr val="262674"/>
            </a:solidFill>
            <a:prstDash val="solid"/>
            <a:headEnd type="none" len="sm" w="sm"/>
            <a:tailEnd type="none" len="sm" w="sm"/>
          </a:ln>
        </p:spPr>
      </p:sp>
      <p:sp>
        <p:nvSpPr>
          <p:cNvPr name="AutoShape 23" id="23"/>
          <p:cNvSpPr/>
          <p:nvPr/>
        </p:nvSpPr>
        <p:spPr>
          <a:xfrm rot="-5287020">
            <a:off x="2868130" y="22241504"/>
            <a:ext cx="1640891" cy="0"/>
          </a:xfrm>
          <a:prstGeom prst="line">
            <a:avLst/>
          </a:prstGeom>
          <a:ln cap="rnd" w="19050">
            <a:solidFill>
              <a:srgbClr val="262674"/>
            </a:solidFill>
            <a:prstDash val="solid"/>
            <a:headEnd type="none" len="sm" w="sm"/>
            <a:tailEnd type="none" len="sm" w="sm"/>
          </a:ln>
        </p:spPr>
      </p:sp>
      <p:sp>
        <p:nvSpPr>
          <p:cNvPr name="AutoShape 24" id="24"/>
          <p:cNvSpPr/>
          <p:nvPr/>
        </p:nvSpPr>
        <p:spPr>
          <a:xfrm rot="-5287020">
            <a:off x="6509433" y="21691330"/>
            <a:ext cx="1640891" cy="0"/>
          </a:xfrm>
          <a:prstGeom prst="line">
            <a:avLst/>
          </a:prstGeom>
          <a:ln cap="rnd" w="19050">
            <a:solidFill>
              <a:srgbClr val="262674"/>
            </a:solidFill>
            <a:prstDash val="solid"/>
            <a:headEnd type="none" len="sm" w="sm"/>
            <a:tailEnd type="none" len="sm" w="sm"/>
          </a:ln>
        </p:spPr>
      </p:sp>
      <p:sp>
        <p:nvSpPr>
          <p:cNvPr name="AutoShape 25" id="25"/>
          <p:cNvSpPr/>
          <p:nvPr/>
        </p:nvSpPr>
        <p:spPr>
          <a:xfrm rot="-5287020">
            <a:off x="10392832" y="22241504"/>
            <a:ext cx="1640891" cy="0"/>
          </a:xfrm>
          <a:prstGeom prst="line">
            <a:avLst/>
          </a:prstGeom>
          <a:ln cap="rnd" w="19050">
            <a:solidFill>
              <a:srgbClr val="262674"/>
            </a:solidFill>
            <a:prstDash val="solid"/>
            <a:headEnd type="none" len="sm" w="sm"/>
            <a:tailEnd type="none" len="sm" w="sm"/>
          </a:ln>
        </p:spPr>
      </p:sp>
      <p:sp>
        <p:nvSpPr>
          <p:cNvPr name="AutoShape 26" id="26"/>
          <p:cNvSpPr/>
          <p:nvPr/>
        </p:nvSpPr>
        <p:spPr>
          <a:xfrm rot="-5287020">
            <a:off x="13995006" y="21686958"/>
            <a:ext cx="1640891" cy="0"/>
          </a:xfrm>
          <a:prstGeom prst="line">
            <a:avLst/>
          </a:prstGeom>
          <a:ln cap="rnd" w="19050">
            <a:solidFill>
              <a:srgbClr val="262674"/>
            </a:solidFill>
            <a:prstDash val="solid"/>
            <a:headEnd type="none" len="sm" w="sm"/>
            <a:tailEnd type="none" len="sm" w="sm"/>
          </a:ln>
        </p:spPr>
      </p:sp>
      <p:sp>
        <p:nvSpPr>
          <p:cNvPr name="AutoShape 27" id="27"/>
          <p:cNvSpPr/>
          <p:nvPr/>
        </p:nvSpPr>
        <p:spPr>
          <a:xfrm rot="-5287020">
            <a:off x="17761487" y="22241504"/>
            <a:ext cx="1640891" cy="0"/>
          </a:xfrm>
          <a:prstGeom prst="line">
            <a:avLst/>
          </a:prstGeom>
          <a:ln cap="rnd" w="19050">
            <a:solidFill>
              <a:srgbClr val="262674"/>
            </a:solidFill>
            <a:prstDash val="solid"/>
            <a:headEnd type="none" len="sm" w="sm"/>
            <a:tailEnd type="none" len="sm" w="sm"/>
          </a:ln>
        </p:spPr>
      </p:sp>
      <p:sp>
        <p:nvSpPr>
          <p:cNvPr name="Freeform 28" id="28"/>
          <p:cNvSpPr/>
          <p:nvPr/>
        </p:nvSpPr>
        <p:spPr>
          <a:xfrm flipH="false" flipV="false" rot="0">
            <a:off x="3715531" y="25215304"/>
            <a:ext cx="1347397" cy="1347397"/>
          </a:xfrm>
          <a:custGeom>
            <a:avLst/>
            <a:gdLst/>
            <a:ahLst/>
            <a:cxnLst/>
            <a:rect r="r" b="b" t="t" l="l"/>
            <a:pathLst>
              <a:path h="1347397" w="1347397">
                <a:moveTo>
                  <a:pt x="0" y="0"/>
                </a:moveTo>
                <a:lnTo>
                  <a:pt x="1347397" y="0"/>
                </a:lnTo>
                <a:lnTo>
                  <a:pt x="1347397" y="1347397"/>
                </a:lnTo>
                <a:lnTo>
                  <a:pt x="0" y="1347397"/>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TextBox 29" id="29"/>
          <p:cNvSpPr txBox="true"/>
          <p:nvPr/>
        </p:nvSpPr>
        <p:spPr>
          <a:xfrm rot="0">
            <a:off x="10412482" y="1805788"/>
            <a:ext cx="14485668" cy="1129570"/>
          </a:xfrm>
          <a:prstGeom prst="rect">
            <a:avLst/>
          </a:prstGeom>
        </p:spPr>
        <p:txBody>
          <a:bodyPr anchor="t" rtlCol="false" tIns="0" lIns="0" bIns="0" rIns="0">
            <a:spAutoFit/>
          </a:bodyPr>
          <a:lstStyle/>
          <a:p>
            <a:pPr algn="ctr">
              <a:lnSpc>
                <a:spcPts val="8446"/>
              </a:lnSpc>
            </a:pPr>
            <a:r>
              <a:rPr lang="en-US" b="true" sz="6033" spc="-407">
                <a:solidFill>
                  <a:srgbClr val="E2011B"/>
                </a:solidFill>
                <a:latin typeface="Cardo Bold"/>
                <a:ea typeface="Cardo Bold"/>
                <a:cs typeface="Cardo Bold"/>
                <a:sym typeface="Cardo Bold"/>
              </a:rPr>
              <a:t>Mot  d’accueil</a:t>
            </a:r>
          </a:p>
        </p:txBody>
      </p:sp>
      <p:grpSp>
        <p:nvGrpSpPr>
          <p:cNvPr name="Group 30" id="30"/>
          <p:cNvGrpSpPr/>
          <p:nvPr/>
        </p:nvGrpSpPr>
        <p:grpSpPr>
          <a:xfrm rot="0">
            <a:off x="7741568" y="16441893"/>
            <a:ext cx="2824591" cy="2824591"/>
            <a:chOff x="0" y="0"/>
            <a:chExt cx="3766122" cy="3766122"/>
          </a:xfrm>
        </p:grpSpPr>
        <p:sp>
          <p:nvSpPr>
            <p:cNvPr name="Freeform 31" id="31"/>
            <p:cNvSpPr/>
            <p:nvPr/>
          </p:nvSpPr>
          <p:spPr>
            <a:xfrm flipH="false" flipV="false" rot="0">
              <a:off x="0" y="0"/>
              <a:ext cx="3766058" cy="3766058"/>
            </a:xfrm>
            <a:custGeom>
              <a:avLst/>
              <a:gdLst/>
              <a:ahLst/>
              <a:cxnLst/>
              <a:rect r="r" b="b" t="t" l="l"/>
              <a:pathLst>
                <a:path h="3766058" w="3766058">
                  <a:moveTo>
                    <a:pt x="0" y="0"/>
                  </a:moveTo>
                  <a:lnTo>
                    <a:pt x="3766058" y="0"/>
                  </a:lnTo>
                  <a:lnTo>
                    <a:pt x="3766058" y="3766058"/>
                  </a:lnTo>
                  <a:lnTo>
                    <a:pt x="0" y="3766058"/>
                  </a:lnTo>
                  <a:lnTo>
                    <a:pt x="0" y="0"/>
                  </a:lnTo>
                  <a:close/>
                </a:path>
              </a:pathLst>
            </a:custGeom>
            <a:blipFill>
              <a:blip r:embed="rId11"/>
              <a:stretch>
                <a:fillRect l="0" t="0" r="-1" b="-1"/>
              </a:stretch>
            </a:blipFill>
          </p:spPr>
        </p:sp>
      </p:grpSp>
      <p:grpSp>
        <p:nvGrpSpPr>
          <p:cNvPr name="Group 32" id="32"/>
          <p:cNvGrpSpPr/>
          <p:nvPr/>
        </p:nvGrpSpPr>
        <p:grpSpPr>
          <a:xfrm rot="0">
            <a:off x="12717913" y="923830"/>
            <a:ext cx="2395357" cy="2959732"/>
            <a:chOff x="0" y="0"/>
            <a:chExt cx="3193809" cy="3946309"/>
          </a:xfrm>
        </p:grpSpPr>
        <p:sp>
          <p:nvSpPr>
            <p:cNvPr name="Freeform 33" id="33"/>
            <p:cNvSpPr/>
            <p:nvPr/>
          </p:nvSpPr>
          <p:spPr>
            <a:xfrm flipH="false" flipV="false" rot="0">
              <a:off x="0" y="0"/>
              <a:ext cx="3193796" cy="3946271"/>
            </a:xfrm>
            <a:custGeom>
              <a:avLst/>
              <a:gdLst/>
              <a:ahLst/>
              <a:cxnLst/>
              <a:rect r="r" b="b" t="t" l="l"/>
              <a:pathLst>
                <a:path h="3946271" w="3193796">
                  <a:moveTo>
                    <a:pt x="0" y="0"/>
                  </a:moveTo>
                  <a:lnTo>
                    <a:pt x="3193796" y="0"/>
                  </a:lnTo>
                  <a:lnTo>
                    <a:pt x="3193796" y="3946271"/>
                  </a:lnTo>
                  <a:lnTo>
                    <a:pt x="0" y="3946271"/>
                  </a:lnTo>
                  <a:lnTo>
                    <a:pt x="0" y="0"/>
                  </a:lnTo>
                  <a:close/>
                </a:path>
              </a:pathLst>
            </a:custGeom>
            <a:blipFill>
              <a:blip r:embed="rId12"/>
              <a:stretch>
                <a:fillRect l="0" t="-582" r="0" b="-583"/>
              </a:stretch>
            </a:blipFill>
          </p:spPr>
        </p:sp>
      </p:grpSp>
      <p:grpSp>
        <p:nvGrpSpPr>
          <p:cNvPr name="Group 34" id="34"/>
          <p:cNvGrpSpPr/>
          <p:nvPr/>
        </p:nvGrpSpPr>
        <p:grpSpPr>
          <a:xfrm rot="0">
            <a:off x="6778533" y="25193473"/>
            <a:ext cx="1392088" cy="1392088"/>
            <a:chOff x="0" y="0"/>
            <a:chExt cx="1856118" cy="1856118"/>
          </a:xfrm>
        </p:grpSpPr>
        <p:sp>
          <p:nvSpPr>
            <p:cNvPr name="Freeform 35" id="35"/>
            <p:cNvSpPr/>
            <p:nvPr/>
          </p:nvSpPr>
          <p:spPr>
            <a:xfrm flipH="false" flipV="false" rot="0">
              <a:off x="0" y="0"/>
              <a:ext cx="1856105" cy="1856105"/>
            </a:xfrm>
            <a:custGeom>
              <a:avLst/>
              <a:gdLst/>
              <a:ahLst/>
              <a:cxnLst/>
              <a:rect r="r" b="b" t="t" l="l"/>
              <a:pathLst>
                <a:path h="1856105" w="1856105">
                  <a:moveTo>
                    <a:pt x="0" y="0"/>
                  </a:moveTo>
                  <a:lnTo>
                    <a:pt x="1856105" y="0"/>
                  </a:lnTo>
                  <a:lnTo>
                    <a:pt x="1856105" y="1856105"/>
                  </a:lnTo>
                  <a:lnTo>
                    <a:pt x="0" y="1856105"/>
                  </a:lnTo>
                  <a:lnTo>
                    <a:pt x="0" y="0"/>
                  </a:lnTo>
                  <a:close/>
                </a:path>
              </a:pathLst>
            </a:custGeom>
            <a:blipFill>
              <a:blip r:embed="rId13"/>
              <a:stretch>
                <a:fillRect l="0" t="0" r="0" b="0"/>
              </a:stretch>
            </a:blipFill>
          </p:spPr>
        </p:sp>
      </p:grpSp>
      <p:grpSp>
        <p:nvGrpSpPr>
          <p:cNvPr name="Group 36" id="36"/>
          <p:cNvGrpSpPr/>
          <p:nvPr/>
        </p:nvGrpSpPr>
        <p:grpSpPr>
          <a:xfrm rot="0">
            <a:off x="10029615" y="25193473"/>
            <a:ext cx="1436332" cy="1436332"/>
            <a:chOff x="0" y="0"/>
            <a:chExt cx="1915109" cy="1915109"/>
          </a:xfrm>
        </p:grpSpPr>
        <p:sp>
          <p:nvSpPr>
            <p:cNvPr name="Freeform 37" id="37"/>
            <p:cNvSpPr/>
            <p:nvPr/>
          </p:nvSpPr>
          <p:spPr>
            <a:xfrm flipH="false" flipV="false" rot="0">
              <a:off x="0" y="0"/>
              <a:ext cx="1915160" cy="1915160"/>
            </a:xfrm>
            <a:custGeom>
              <a:avLst/>
              <a:gdLst/>
              <a:ahLst/>
              <a:cxnLst/>
              <a:rect r="r" b="b" t="t" l="l"/>
              <a:pathLst>
                <a:path h="1915160" w="1915160">
                  <a:moveTo>
                    <a:pt x="0" y="0"/>
                  </a:moveTo>
                  <a:lnTo>
                    <a:pt x="1915160" y="0"/>
                  </a:lnTo>
                  <a:lnTo>
                    <a:pt x="1915160" y="1915160"/>
                  </a:lnTo>
                  <a:lnTo>
                    <a:pt x="0" y="1915160"/>
                  </a:lnTo>
                  <a:lnTo>
                    <a:pt x="0" y="0"/>
                  </a:lnTo>
                  <a:close/>
                </a:path>
              </a:pathLst>
            </a:custGeom>
            <a:blipFill>
              <a:blip r:embed="rId14"/>
              <a:stretch>
                <a:fillRect l="0" t="0" r="2" b="2"/>
              </a:stretch>
            </a:blipFill>
          </p:spPr>
        </p:sp>
      </p:grpSp>
      <p:grpSp>
        <p:nvGrpSpPr>
          <p:cNvPr name="Group 38" id="38"/>
          <p:cNvGrpSpPr/>
          <p:nvPr/>
        </p:nvGrpSpPr>
        <p:grpSpPr>
          <a:xfrm rot="0">
            <a:off x="13123345" y="25485242"/>
            <a:ext cx="1474365" cy="1090670"/>
            <a:chOff x="0" y="0"/>
            <a:chExt cx="1965820" cy="1454226"/>
          </a:xfrm>
        </p:grpSpPr>
        <p:sp>
          <p:nvSpPr>
            <p:cNvPr name="Freeform 39" id="39"/>
            <p:cNvSpPr/>
            <p:nvPr/>
          </p:nvSpPr>
          <p:spPr>
            <a:xfrm flipH="false" flipV="false" rot="0">
              <a:off x="0" y="0"/>
              <a:ext cx="1965833" cy="1454277"/>
            </a:xfrm>
            <a:custGeom>
              <a:avLst/>
              <a:gdLst/>
              <a:ahLst/>
              <a:cxnLst/>
              <a:rect r="r" b="b" t="t" l="l"/>
              <a:pathLst>
                <a:path h="1454277" w="1965833">
                  <a:moveTo>
                    <a:pt x="0" y="0"/>
                  </a:moveTo>
                  <a:lnTo>
                    <a:pt x="1965833" y="0"/>
                  </a:lnTo>
                  <a:lnTo>
                    <a:pt x="1965833" y="1454277"/>
                  </a:lnTo>
                  <a:lnTo>
                    <a:pt x="0" y="1454277"/>
                  </a:lnTo>
                  <a:lnTo>
                    <a:pt x="0" y="0"/>
                  </a:lnTo>
                  <a:close/>
                </a:path>
              </a:pathLst>
            </a:custGeom>
            <a:blipFill>
              <a:blip r:embed="rId15"/>
              <a:stretch>
                <a:fillRect l="-11" t="0" r="-10" b="3"/>
              </a:stretch>
            </a:blipFill>
          </p:spPr>
        </p:sp>
      </p:grpSp>
      <p:grpSp>
        <p:nvGrpSpPr>
          <p:cNvPr name="Group 40" id="40"/>
          <p:cNvGrpSpPr/>
          <p:nvPr/>
        </p:nvGrpSpPr>
        <p:grpSpPr>
          <a:xfrm rot="0">
            <a:off x="16532838" y="25148162"/>
            <a:ext cx="1436332" cy="1436332"/>
            <a:chOff x="0" y="0"/>
            <a:chExt cx="1915109" cy="1915109"/>
          </a:xfrm>
        </p:grpSpPr>
        <p:sp>
          <p:nvSpPr>
            <p:cNvPr name="Freeform 41" id="41"/>
            <p:cNvSpPr/>
            <p:nvPr/>
          </p:nvSpPr>
          <p:spPr>
            <a:xfrm flipH="false" flipV="false" rot="0">
              <a:off x="0" y="0"/>
              <a:ext cx="1915160" cy="1915160"/>
            </a:xfrm>
            <a:custGeom>
              <a:avLst/>
              <a:gdLst/>
              <a:ahLst/>
              <a:cxnLst/>
              <a:rect r="r" b="b" t="t" l="l"/>
              <a:pathLst>
                <a:path h="1915160" w="1915160">
                  <a:moveTo>
                    <a:pt x="0" y="0"/>
                  </a:moveTo>
                  <a:lnTo>
                    <a:pt x="1915160" y="0"/>
                  </a:lnTo>
                  <a:lnTo>
                    <a:pt x="1915160" y="1915160"/>
                  </a:lnTo>
                  <a:lnTo>
                    <a:pt x="0" y="1915160"/>
                  </a:lnTo>
                  <a:lnTo>
                    <a:pt x="0" y="0"/>
                  </a:lnTo>
                  <a:close/>
                </a:path>
              </a:pathLst>
            </a:custGeom>
            <a:blipFill>
              <a:blip r:embed="rId16"/>
              <a:stretch>
                <a:fillRect l="0" t="0" r="2" b="2"/>
              </a:stretch>
            </a:blipFill>
          </p:spPr>
        </p:sp>
      </p:grpSp>
      <p:sp>
        <p:nvSpPr>
          <p:cNvPr name="TextBox 42" id="42"/>
          <p:cNvSpPr txBox="true"/>
          <p:nvPr/>
        </p:nvSpPr>
        <p:spPr>
          <a:xfrm rot="0">
            <a:off x="3033665" y="28010263"/>
            <a:ext cx="15325668" cy="1733140"/>
          </a:xfrm>
          <a:prstGeom prst="rect">
            <a:avLst/>
          </a:prstGeom>
        </p:spPr>
        <p:txBody>
          <a:bodyPr anchor="t" rtlCol="false" tIns="0" lIns="0" bIns="0" rIns="0">
            <a:spAutoFit/>
          </a:bodyPr>
          <a:lstStyle/>
          <a:p>
            <a:pPr algn="ctr">
              <a:lnSpc>
                <a:spcPts val="7193"/>
              </a:lnSpc>
            </a:pPr>
            <a:r>
              <a:rPr lang="en-US" b="true" sz="6423" spc="158">
                <a:solidFill>
                  <a:srgbClr val="FFFFFF"/>
                </a:solidFill>
                <a:latin typeface="Cardo Bold"/>
                <a:ea typeface="Cardo Bold"/>
                <a:cs typeface="Cardo Bold"/>
                <a:sym typeface="Cardo Bold"/>
              </a:rPr>
              <a:t>FÉDÉRATION FRANÇAISE </a:t>
            </a:r>
          </a:p>
          <a:p>
            <a:pPr algn="ctr">
              <a:lnSpc>
                <a:spcPts val="7193"/>
              </a:lnSpc>
            </a:pPr>
            <a:r>
              <a:rPr lang="en-US" b="true" sz="6423" spc="158">
                <a:solidFill>
                  <a:srgbClr val="FFFFFF"/>
                </a:solidFill>
                <a:latin typeface="Cardo Bold"/>
                <a:ea typeface="Cardo Bold"/>
                <a:cs typeface="Cardo Bold"/>
                <a:sym typeface="Cardo Bold"/>
              </a:rPr>
              <a:t>DE BADMINTON</a:t>
            </a:r>
          </a:p>
        </p:txBody>
      </p:sp>
      <p:sp>
        <p:nvSpPr>
          <p:cNvPr name="TextBox 43" id="43"/>
          <p:cNvSpPr txBox="true"/>
          <p:nvPr/>
        </p:nvSpPr>
        <p:spPr>
          <a:xfrm rot="0">
            <a:off x="2702624" y="8771268"/>
            <a:ext cx="6267098" cy="1223010"/>
          </a:xfrm>
          <a:prstGeom prst="rect">
            <a:avLst/>
          </a:prstGeom>
        </p:spPr>
        <p:txBody>
          <a:bodyPr anchor="t" rtlCol="false" tIns="0" lIns="0" bIns="0" rIns="0">
            <a:spAutoFit/>
          </a:bodyPr>
          <a:lstStyle/>
          <a:p>
            <a:pPr algn="ctr">
              <a:lnSpc>
                <a:spcPts val="9239"/>
              </a:lnSpc>
            </a:pPr>
            <a:r>
              <a:rPr lang="en-US" b="true" sz="6599" spc="-447">
                <a:solidFill>
                  <a:srgbClr val="E2011B"/>
                </a:solidFill>
                <a:latin typeface="Cardo Bold"/>
                <a:ea typeface="Cardo Bold"/>
                <a:cs typeface="Cardo Bold"/>
                <a:sym typeface="Cardo Bold"/>
              </a:rPr>
              <a:t>Notre ambition</a:t>
            </a:r>
          </a:p>
        </p:txBody>
      </p:sp>
      <p:sp>
        <p:nvSpPr>
          <p:cNvPr name="TextBox 44" id="44"/>
          <p:cNvSpPr txBox="true"/>
          <p:nvPr/>
        </p:nvSpPr>
        <p:spPr>
          <a:xfrm rot="0">
            <a:off x="12380728" y="8845639"/>
            <a:ext cx="6267098" cy="1223010"/>
          </a:xfrm>
          <a:prstGeom prst="rect">
            <a:avLst/>
          </a:prstGeom>
        </p:spPr>
        <p:txBody>
          <a:bodyPr anchor="t" rtlCol="false" tIns="0" lIns="0" bIns="0" rIns="0">
            <a:spAutoFit/>
          </a:bodyPr>
          <a:lstStyle/>
          <a:p>
            <a:pPr algn="ctr">
              <a:lnSpc>
                <a:spcPts val="9239"/>
              </a:lnSpc>
            </a:pPr>
            <a:r>
              <a:rPr lang="en-US" b="true" sz="6599" spc="-447">
                <a:solidFill>
                  <a:srgbClr val="E2011B"/>
                </a:solidFill>
                <a:latin typeface="Cardo Bold"/>
                <a:ea typeface="Cardo Bold"/>
                <a:cs typeface="Cardo Bold"/>
                <a:sym typeface="Cardo Bold"/>
              </a:rPr>
              <a:t>Chiffres clés</a:t>
            </a:r>
          </a:p>
        </p:txBody>
      </p:sp>
      <p:sp>
        <p:nvSpPr>
          <p:cNvPr name="TextBox 45" id="45"/>
          <p:cNvSpPr txBox="true"/>
          <p:nvPr/>
        </p:nvSpPr>
        <p:spPr>
          <a:xfrm rot="0">
            <a:off x="1551327" y="10022853"/>
            <a:ext cx="8449666" cy="5957668"/>
          </a:xfrm>
          <a:prstGeom prst="rect">
            <a:avLst/>
          </a:prstGeom>
        </p:spPr>
        <p:txBody>
          <a:bodyPr anchor="t" rtlCol="false" tIns="0" lIns="0" bIns="0" rIns="0">
            <a:spAutoFit/>
          </a:bodyPr>
          <a:lstStyle/>
          <a:p>
            <a:pPr algn="l" marL="1491753" indent="-497251" lvl="2">
              <a:lnSpc>
                <a:spcPts val="3752"/>
              </a:lnSpc>
              <a:buFont typeface="Arial"/>
              <a:buChar char="⚬"/>
            </a:pPr>
            <a:r>
              <a:rPr lang="en-US" sz="3319" spc="82">
                <a:solidFill>
                  <a:srgbClr val="262674"/>
                </a:solidFill>
                <a:latin typeface="Inter 1"/>
                <a:ea typeface="Inter 1"/>
                <a:cs typeface="Inter 1"/>
                <a:sym typeface="Inter 1"/>
              </a:rPr>
              <a:t>SPORTIVE</a:t>
            </a:r>
          </a:p>
          <a:p>
            <a:pPr algn="l" marL="1491753" indent="-497251" lvl="2">
              <a:lnSpc>
                <a:spcPts val="3752"/>
              </a:lnSpc>
            </a:pPr>
          </a:p>
          <a:p>
            <a:pPr algn="l" marL="1491753" indent="-497251" lvl="2">
              <a:lnSpc>
                <a:spcPts val="3752"/>
              </a:lnSpc>
              <a:buFont typeface="Arial"/>
              <a:buChar char="⚬"/>
            </a:pPr>
            <a:r>
              <a:rPr lang="en-US" sz="3319" spc="82">
                <a:solidFill>
                  <a:srgbClr val="262674"/>
                </a:solidFill>
                <a:latin typeface="Inter 1"/>
                <a:ea typeface="Inter 1"/>
                <a:cs typeface="Inter 1"/>
                <a:sym typeface="Inter 1"/>
              </a:rPr>
              <a:t>PROMOTIONNELLE</a:t>
            </a:r>
          </a:p>
          <a:p>
            <a:pPr algn="l" marL="1491753" indent="-497251" lvl="2">
              <a:lnSpc>
                <a:spcPts val="3752"/>
              </a:lnSpc>
            </a:pPr>
          </a:p>
          <a:p>
            <a:pPr algn="l" marL="1491753" indent="-497251" lvl="2">
              <a:lnSpc>
                <a:spcPts val="3752"/>
              </a:lnSpc>
              <a:buFont typeface="Arial"/>
              <a:buChar char="⚬"/>
            </a:pPr>
            <a:r>
              <a:rPr lang="en-US" sz="3319" spc="82">
                <a:solidFill>
                  <a:srgbClr val="262674"/>
                </a:solidFill>
                <a:latin typeface="Inter 1"/>
                <a:ea typeface="Inter 1"/>
                <a:cs typeface="Inter 1"/>
                <a:sym typeface="Inter 1"/>
              </a:rPr>
              <a:t>ECONOMIQUE</a:t>
            </a:r>
          </a:p>
          <a:p>
            <a:pPr algn="l" marL="1491753" indent="-497251" lvl="2">
              <a:lnSpc>
                <a:spcPts val="3752"/>
              </a:lnSpc>
            </a:pPr>
          </a:p>
          <a:p>
            <a:pPr algn="l" marL="1491753" indent="-497251" lvl="2">
              <a:lnSpc>
                <a:spcPts val="3752"/>
              </a:lnSpc>
              <a:buFont typeface="Arial"/>
              <a:buChar char="⚬"/>
            </a:pPr>
            <a:r>
              <a:rPr lang="en-US" sz="3319" spc="82">
                <a:solidFill>
                  <a:srgbClr val="262674"/>
                </a:solidFill>
                <a:latin typeface="Inter 1"/>
                <a:ea typeface="Inter 1"/>
                <a:cs typeface="Inter 1"/>
                <a:sym typeface="Inter 1"/>
              </a:rPr>
              <a:t>SOCIETALE</a:t>
            </a:r>
          </a:p>
          <a:p>
            <a:pPr algn="l" marL="1491753" indent="-497251" lvl="2">
              <a:lnSpc>
                <a:spcPts val="3752"/>
              </a:lnSpc>
            </a:pPr>
          </a:p>
          <a:p>
            <a:pPr algn="l" marL="1491753" indent="-497251" lvl="2">
              <a:lnSpc>
                <a:spcPts val="3752"/>
              </a:lnSpc>
              <a:buFont typeface="Arial"/>
              <a:buChar char="⚬"/>
            </a:pPr>
            <a:r>
              <a:rPr lang="en-US" sz="3319" spc="82">
                <a:solidFill>
                  <a:srgbClr val="262674"/>
                </a:solidFill>
                <a:latin typeface="Inter 1"/>
                <a:ea typeface="Inter 1"/>
                <a:cs typeface="Inter 1"/>
                <a:sym typeface="Inter 1"/>
              </a:rPr>
              <a:t>REGLEMENTAIRE</a:t>
            </a:r>
          </a:p>
          <a:p>
            <a:pPr algn="l" marL="1491753" indent="-497251" lvl="2">
              <a:lnSpc>
                <a:spcPts val="3752"/>
              </a:lnSpc>
            </a:pPr>
          </a:p>
          <a:p>
            <a:pPr algn="l" marL="1491753" indent="-497251" lvl="2">
              <a:lnSpc>
                <a:spcPts val="3752"/>
              </a:lnSpc>
              <a:buFont typeface="Arial"/>
              <a:buChar char="⚬"/>
            </a:pPr>
            <a:r>
              <a:rPr lang="en-US" sz="3319" spc="82">
                <a:solidFill>
                  <a:srgbClr val="262674"/>
                </a:solidFill>
                <a:latin typeface="Inter 1"/>
                <a:ea typeface="Inter 1"/>
                <a:cs typeface="Inter 1"/>
                <a:sym typeface="Inter 1"/>
              </a:rPr>
              <a:t>ORGANISATIONNELLE</a:t>
            </a:r>
          </a:p>
          <a:p>
            <a:pPr algn="l" marL="1491753" indent="-497251" lvl="2">
              <a:lnSpc>
                <a:spcPts val="3752"/>
              </a:lnSpc>
            </a:pPr>
          </a:p>
          <a:p>
            <a:pPr algn="l" marL="1491753" indent="-497251" lvl="2">
              <a:lnSpc>
                <a:spcPts val="3752"/>
              </a:lnSpc>
              <a:buFont typeface="Arial"/>
              <a:buChar char="⚬"/>
            </a:pPr>
            <a:r>
              <a:rPr lang="en-US" sz="3319" spc="82">
                <a:solidFill>
                  <a:srgbClr val="262674"/>
                </a:solidFill>
                <a:latin typeface="Inter 1"/>
                <a:ea typeface="Inter 1"/>
                <a:cs typeface="Inter 1"/>
                <a:sym typeface="Inter 1"/>
              </a:rPr>
              <a:t>DISCIPLINES ASSOCIEES</a:t>
            </a:r>
          </a:p>
        </p:txBody>
      </p:sp>
      <p:sp>
        <p:nvSpPr>
          <p:cNvPr name="TextBox 46" id="46"/>
          <p:cNvSpPr txBox="true"/>
          <p:nvPr/>
        </p:nvSpPr>
        <p:spPr>
          <a:xfrm rot="0">
            <a:off x="12873780" y="10467613"/>
            <a:ext cx="1493368" cy="889483"/>
          </a:xfrm>
          <a:prstGeom prst="rect">
            <a:avLst/>
          </a:prstGeom>
        </p:spPr>
        <p:txBody>
          <a:bodyPr anchor="t" rtlCol="false" tIns="0" lIns="0" bIns="0" rIns="0">
            <a:spAutoFit/>
          </a:bodyPr>
          <a:lstStyle/>
          <a:p>
            <a:pPr algn="r">
              <a:lnSpc>
                <a:spcPts val="6732"/>
              </a:lnSpc>
            </a:pPr>
            <a:r>
              <a:rPr lang="en-US" sz="4807" spc="118">
                <a:solidFill>
                  <a:srgbClr val="262674"/>
                </a:solidFill>
                <a:latin typeface="Anton"/>
                <a:ea typeface="Anton"/>
                <a:cs typeface="Anton"/>
                <a:sym typeface="Anton"/>
              </a:rPr>
              <a:t>2 000</a:t>
            </a:r>
          </a:p>
        </p:txBody>
      </p:sp>
      <p:sp>
        <p:nvSpPr>
          <p:cNvPr name="TextBox 47" id="47"/>
          <p:cNvSpPr txBox="true"/>
          <p:nvPr/>
        </p:nvSpPr>
        <p:spPr>
          <a:xfrm rot="0">
            <a:off x="12017845" y="12207002"/>
            <a:ext cx="2390451" cy="889483"/>
          </a:xfrm>
          <a:prstGeom prst="rect">
            <a:avLst/>
          </a:prstGeom>
        </p:spPr>
        <p:txBody>
          <a:bodyPr anchor="t" rtlCol="false" tIns="0" lIns="0" bIns="0" rIns="0">
            <a:spAutoFit/>
          </a:bodyPr>
          <a:lstStyle/>
          <a:p>
            <a:pPr algn="r">
              <a:lnSpc>
                <a:spcPts val="6732"/>
              </a:lnSpc>
            </a:pPr>
            <a:r>
              <a:rPr lang="en-US" sz="4807" spc="118">
                <a:solidFill>
                  <a:srgbClr val="262674"/>
                </a:solidFill>
                <a:latin typeface="Anton"/>
                <a:ea typeface="Anton"/>
                <a:cs typeface="Anton"/>
                <a:sym typeface="Anton"/>
              </a:rPr>
              <a:t>245 000</a:t>
            </a:r>
          </a:p>
        </p:txBody>
      </p:sp>
      <p:sp>
        <p:nvSpPr>
          <p:cNvPr name="TextBox 48" id="48"/>
          <p:cNvSpPr txBox="true"/>
          <p:nvPr/>
        </p:nvSpPr>
        <p:spPr>
          <a:xfrm rot="0">
            <a:off x="13620464" y="13709752"/>
            <a:ext cx="746684" cy="889483"/>
          </a:xfrm>
          <a:prstGeom prst="rect">
            <a:avLst/>
          </a:prstGeom>
        </p:spPr>
        <p:txBody>
          <a:bodyPr anchor="t" rtlCol="false" tIns="0" lIns="0" bIns="0" rIns="0">
            <a:spAutoFit/>
          </a:bodyPr>
          <a:lstStyle/>
          <a:p>
            <a:pPr algn="r">
              <a:lnSpc>
                <a:spcPts val="6732"/>
              </a:lnSpc>
            </a:pPr>
            <a:r>
              <a:rPr lang="en-US" sz="4807" spc="118">
                <a:solidFill>
                  <a:srgbClr val="262674"/>
                </a:solidFill>
                <a:latin typeface="Anton"/>
                <a:ea typeface="Anton"/>
                <a:cs typeface="Anton"/>
                <a:sym typeface="Anton"/>
              </a:rPr>
              <a:t>70</a:t>
            </a:r>
          </a:p>
        </p:txBody>
      </p:sp>
      <p:sp>
        <p:nvSpPr>
          <p:cNvPr name="TextBox 49" id="49"/>
          <p:cNvSpPr txBox="true"/>
          <p:nvPr/>
        </p:nvSpPr>
        <p:spPr>
          <a:xfrm rot="0">
            <a:off x="17862194" y="10467613"/>
            <a:ext cx="1493368" cy="889483"/>
          </a:xfrm>
          <a:prstGeom prst="rect">
            <a:avLst/>
          </a:prstGeom>
        </p:spPr>
        <p:txBody>
          <a:bodyPr anchor="t" rtlCol="false" tIns="0" lIns="0" bIns="0" rIns="0">
            <a:spAutoFit/>
          </a:bodyPr>
          <a:lstStyle/>
          <a:p>
            <a:pPr algn="r">
              <a:lnSpc>
                <a:spcPts val="6732"/>
              </a:lnSpc>
            </a:pPr>
            <a:r>
              <a:rPr lang="en-US" sz="4807" spc="118">
                <a:solidFill>
                  <a:srgbClr val="262674"/>
                </a:solidFill>
                <a:latin typeface="Anton"/>
                <a:ea typeface="Anton"/>
                <a:cs typeface="Anton"/>
                <a:sym typeface="Anton"/>
              </a:rPr>
              <a:t>3 600</a:t>
            </a:r>
          </a:p>
        </p:txBody>
      </p:sp>
      <p:sp>
        <p:nvSpPr>
          <p:cNvPr name="TextBox 50" id="50"/>
          <p:cNvSpPr txBox="true"/>
          <p:nvPr/>
        </p:nvSpPr>
        <p:spPr>
          <a:xfrm rot="0">
            <a:off x="17677981" y="12166568"/>
            <a:ext cx="1918802" cy="889483"/>
          </a:xfrm>
          <a:prstGeom prst="rect">
            <a:avLst/>
          </a:prstGeom>
        </p:spPr>
        <p:txBody>
          <a:bodyPr anchor="t" rtlCol="false" tIns="0" lIns="0" bIns="0" rIns="0">
            <a:spAutoFit/>
          </a:bodyPr>
          <a:lstStyle/>
          <a:p>
            <a:pPr algn="l">
              <a:lnSpc>
                <a:spcPts val="6732"/>
              </a:lnSpc>
            </a:pPr>
            <a:r>
              <a:rPr lang="en-US" sz="4807" spc="118">
                <a:solidFill>
                  <a:srgbClr val="262674"/>
                </a:solidFill>
                <a:latin typeface="Anton"/>
                <a:ea typeface="Anton"/>
                <a:cs typeface="Anton"/>
                <a:sym typeface="Anton"/>
              </a:rPr>
              <a:t>+ 1 000</a:t>
            </a:r>
          </a:p>
        </p:txBody>
      </p:sp>
      <p:sp>
        <p:nvSpPr>
          <p:cNvPr name="TextBox 51" id="51"/>
          <p:cNvSpPr txBox="true"/>
          <p:nvPr/>
        </p:nvSpPr>
        <p:spPr>
          <a:xfrm rot="0">
            <a:off x="11735781" y="15035327"/>
            <a:ext cx="982132" cy="1988791"/>
          </a:xfrm>
          <a:prstGeom prst="rect">
            <a:avLst/>
          </a:prstGeom>
        </p:spPr>
        <p:txBody>
          <a:bodyPr anchor="t" rtlCol="false" tIns="0" lIns="0" bIns="0" rIns="0">
            <a:spAutoFit/>
          </a:bodyPr>
          <a:lstStyle/>
          <a:p>
            <a:pPr algn="l">
              <a:lnSpc>
                <a:spcPts val="14836"/>
              </a:lnSpc>
            </a:pPr>
            <a:r>
              <a:rPr lang="en-US" sz="10597" spc="263">
                <a:solidFill>
                  <a:srgbClr val="262674"/>
                </a:solidFill>
                <a:latin typeface="Anton"/>
                <a:ea typeface="Anton"/>
                <a:cs typeface="Anton"/>
                <a:sym typeface="Anton"/>
              </a:rPr>
              <a:t>1</a:t>
            </a:r>
          </a:p>
        </p:txBody>
      </p:sp>
      <p:sp>
        <p:nvSpPr>
          <p:cNvPr name="TextBox 52" id="52"/>
          <p:cNvSpPr txBox="true"/>
          <p:nvPr/>
        </p:nvSpPr>
        <p:spPr>
          <a:xfrm rot="0">
            <a:off x="11360763" y="11255854"/>
            <a:ext cx="3520773" cy="598018"/>
          </a:xfrm>
          <a:prstGeom prst="rect">
            <a:avLst/>
          </a:prstGeom>
        </p:spPr>
        <p:txBody>
          <a:bodyPr anchor="t" rtlCol="false" tIns="0" lIns="0" bIns="0" rIns="0">
            <a:spAutoFit/>
          </a:bodyPr>
          <a:lstStyle/>
          <a:p>
            <a:pPr algn="r">
              <a:lnSpc>
                <a:spcPts val="4357"/>
              </a:lnSpc>
            </a:pPr>
            <a:r>
              <a:rPr lang="en-US" sz="3112" spc="76">
                <a:solidFill>
                  <a:srgbClr val="262674"/>
                </a:solidFill>
                <a:latin typeface="Inter 1"/>
                <a:ea typeface="Inter 1"/>
                <a:cs typeface="Inter 1"/>
                <a:sym typeface="Inter 1"/>
              </a:rPr>
              <a:t>CLUBS AFFILIÉS</a:t>
            </a:r>
          </a:p>
        </p:txBody>
      </p:sp>
      <p:sp>
        <p:nvSpPr>
          <p:cNvPr name="TextBox 53" id="53"/>
          <p:cNvSpPr txBox="true"/>
          <p:nvPr/>
        </p:nvSpPr>
        <p:spPr>
          <a:xfrm rot="0">
            <a:off x="11360763" y="13123154"/>
            <a:ext cx="3520773" cy="598018"/>
          </a:xfrm>
          <a:prstGeom prst="rect">
            <a:avLst/>
          </a:prstGeom>
        </p:spPr>
        <p:txBody>
          <a:bodyPr anchor="t" rtlCol="false" tIns="0" lIns="0" bIns="0" rIns="0">
            <a:spAutoFit/>
          </a:bodyPr>
          <a:lstStyle/>
          <a:p>
            <a:pPr algn="r">
              <a:lnSpc>
                <a:spcPts val="4357"/>
              </a:lnSpc>
            </a:pPr>
            <a:r>
              <a:rPr lang="en-US" sz="3112" spc="76">
                <a:solidFill>
                  <a:srgbClr val="262674"/>
                </a:solidFill>
                <a:latin typeface="Inter 1"/>
                <a:ea typeface="Inter 1"/>
                <a:cs typeface="Inter 1"/>
                <a:sym typeface="Inter 1"/>
              </a:rPr>
              <a:t>LICENCIÉS</a:t>
            </a:r>
          </a:p>
        </p:txBody>
      </p:sp>
      <p:sp>
        <p:nvSpPr>
          <p:cNvPr name="TextBox 54" id="54"/>
          <p:cNvSpPr txBox="true"/>
          <p:nvPr/>
        </p:nvSpPr>
        <p:spPr>
          <a:xfrm rot="0">
            <a:off x="15917589" y="11441201"/>
            <a:ext cx="3520773" cy="745703"/>
          </a:xfrm>
          <a:prstGeom prst="rect">
            <a:avLst/>
          </a:prstGeom>
        </p:spPr>
        <p:txBody>
          <a:bodyPr anchor="t" rtlCol="false" tIns="0" lIns="0" bIns="0" rIns="0">
            <a:spAutoFit/>
          </a:bodyPr>
          <a:lstStyle/>
          <a:p>
            <a:pPr algn="r">
              <a:lnSpc>
                <a:spcPts val="3143"/>
              </a:lnSpc>
            </a:pPr>
            <a:r>
              <a:rPr lang="en-US" sz="3112" spc="76">
                <a:solidFill>
                  <a:srgbClr val="262674"/>
                </a:solidFill>
                <a:latin typeface="Inter 1"/>
                <a:ea typeface="Inter 1"/>
                <a:cs typeface="Inter 1"/>
                <a:sym typeface="Inter 1"/>
              </a:rPr>
              <a:t>TOURNOIS ANNUELS</a:t>
            </a:r>
          </a:p>
        </p:txBody>
      </p:sp>
      <p:sp>
        <p:nvSpPr>
          <p:cNvPr name="TextBox 55" id="55"/>
          <p:cNvSpPr txBox="true"/>
          <p:nvPr/>
        </p:nvSpPr>
        <p:spPr>
          <a:xfrm rot="0">
            <a:off x="11138278" y="14542075"/>
            <a:ext cx="3779101" cy="598018"/>
          </a:xfrm>
          <a:prstGeom prst="rect">
            <a:avLst/>
          </a:prstGeom>
        </p:spPr>
        <p:txBody>
          <a:bodyPr anchor="t" rtlCol="false" tIns="0" lIns="0" bIns="0" rIns="0">
            <a:spAutoFit/>
          </a:bodyPr>
          <a:lstStyle/>
          <a:p>
            <a:pPr algn="r">
              <a:lnSpc>
                <a:spcPts val="4357"/>
              </a:lnSpc>
            </a:pPr>
            <a:r>
              <a:rPr lang="en-US" sz="3112" spc="76">
                <a:solidFill>
                  <a:srgbClr val="262674"/>
                </a:solidFill>
                <a:latin typeface="Inter 1"/>
                <a:ea typeface="Inter 1"/>
                <a:cs typeface="Inter 1"/>
                <a:sym typeface="Inter 1"/>
              </a:rPr>
              <a:t>PROFESSIONNELS</a:t>
            </a:r>
          </a:p>
        </p:txBody>
      </p:sp>
      <p:sp>
        <p:nvSpPr>
          <p:cNvPr name="TextBox 56" id="56"/>
          <p:cNvSpPr txBox="true"/>
          <p:nvPr/>
        </p:nvSpPr>
        <p:spPr>
          <a:xfrm rot="0">
            <a:off x="15917589" y="13140157"/>
            <a:ext cx="3520773" cy="745703"/>
          </a:xfrm>
          <a:prstGeom prst="rect">
            <a:avLst/>
          </a:prstGeom>
        </p:spPr>
        <p:txBody>
          <a:bodyPr anchor="t" rtlCol="false" tIns="0" lIns="0" bIns="0" rIns="0">
            <a:spAutoFit/>
          </a:bodyPr>
          <a:lstStyle/>
          <a:p>
            <a:pPr algn="r">
              <a:lnSpc>
                <a:spcPts val="3143"/>
              </a:lnSpc>
            </a:pPr>
            <a:r>
              <a:rPr lang="en-US" sz="3112" spc="76">
                <a:solidFill>
                  <a:srgbClr val="262674"/>
                </a:solidFill>
                <a:latin typeface="Inter 1"/>
                <a:ea typeface="Inter 1"/>
                <a:cs typeface="Inter 1"/>
                <a:sym typeface="Inter 1"/>
              </a:rPr>
              <a:t>ÉCOLES DE BAD LABELLISÉES</a:t>
            </a:r>
          </a:p>
        </p:txBody>
      </p:sp>
      <p:sp>
        <p:nvSpPr>
          <p:cNvPr name="TextBox 57" id="57"/>
          <p:cNvSpPr txBox="true"/>
          <p:nvPr/>
        </p:nvSpPr>
        <p:spPr>
          <a:xfrm rot="0">
            <a:off x="12516288" y="15709354"/>
            <a:ext cx="6435681" cy="1123055"/>
          </a:xfrm>
          <a:prstGeom prst="rect">
            <a:avLst/>
          </a:prstGeom>
        </p:spPr>
        <p:txBody>
          <a:bodyPr anchor="t" rtlCol="false" tIns="0" lIns="0" bIns="0" rIns="0">
            <a:spAutoFit/>
          </a:bodyPr>
          <a:lstStyle/>
          <a:p>
            <a:pPr algn="l">
              <a:lnSpc>
                <a:spcPts val="3143"/>
              </a:lnSpc>
            </a:pPr>
            <a:r>
              <a:rPr lang="en-US" sz="3112" spc="76">
                <a:solidFill>
                  <a:srgbClr val="262674"/>
                </a:solidFill>
                <a:latin typeface="Inter 1"/>
                <a:ea typeface="Inter 1"/>
                <a:cs typeface="Inter 1"/>
                <a:sym typeface="Inter 1"/>
              </a:rPr>
              <a:t>SPORT SCOLAIRE</a:t>
            </a:r>
          </a:p>
          <a:p>
            <a:pPr algn="l">
              <a:lnSpc>
                <a:spcPts val="3143"/>
              </a:lnSpc>
            </a:pPr>
            <a:r>
              <a:rPr lang="en-US" sz="3112" spc="76">
                <a:solidFill>
                  <a:srgbClr val="262674"/>
                </a:solidFill>
                <a:latin typeface="Inter 1"/>
                <a:ea typeface="Inter 1"/>
                <a:cs typeface="Inter 1"/>
                <a:sym typeface="Inter 1"/>
              </a:rPr>
              <a:t>SPORT MIXTE</a:t>
            </a:r>
          </a:p>
          <a:p>
            <a:pPr algn="l">
              <a:lnSpc>
                <a:spcPts val="3143"/>
              </a:lnSpc>
            </a:pPr>
            <a:r>
              <a:rPr lang="en-US" sz="3112" spc="76">
                <a:solidFill>
                  <a:srgbClr val="262674"/>
                </a:solidFill>
                <a:latin typeface="Inter 1"/>
                <a:ea typeface="Inter 1"/>
                <a:cs typeface="Inter 1"/>
                <a:sym typeface="Inter 1"/>
              </a:rPr>
              <a:t>SPORT OLYMPIQUE</a:t>
            </a:r>
          </a:p>
        </p:txBody>
      </p:sp>
      <p:sp>
        <p:nvSpPr>
          <p:cNvPr name="TextBox 58" id="58"/>
          <p:cNvSpPr txBox="true"/>
          <p:nvPr/>
        </p:nvSpPr>
        <p:spPr>
          <a:xfrm rot="0">
            <a:off x="11240233" y="17593389"/>
            <a:ext cx="8771306" cy="1123055"/>
          </a:xfrm>
          <a:prstGeom prst="rect">
            <a:avLst/>
          </a:prstGeom>
        </p:spPr>
        <p:txBody>
          <a:bodyPr anchor="t" rtlCol="false" tIns="0" lIns="0" bIns="0" rIns="0">
            <a:spAutoFit/>
          </a:bodyPr>
          <a:lstStyle/>
          <a:p>
            <a:pPr algn="l">
              <a:lnSpc>
                <a:spcPts val="3143"/>
              </a:lnSpc>
            </a:pPr>
            <a:r>
              <a:rPr lang="en-US" sz="3112" spc="76">
                <a:solidFill>
                  <a:srgbClr val="262674"/>
                </a:solidFill>
                <a:latin typeface="Inter 1"/>
                <a:ea typeface="Inter 1"/>
                <a:cs typeface="Inter 1"/>
                <a:sym typeface="Inter 1"/>
              </a:rPr>
              <a:t>DES </a:t>
            </a:r>
            <a:r>
              <a:rPr lang="en-US" b="true" sz="3112" spc="76">
                <a:solidFill>
                  <a:srgbClr val="262674"/>
                </a:solidFill>
                <a:latin typeface="Inter 1 Bold"/>
                <a:ea typeface="Inter 1 Bold"/>
                <a:cs typeface="Inter 1 Bold"/>
                <a:sym typeface="Inter 1 Bold"/>
              </a:rPr>
              <a:t>DIZAINES </a:t>
            </a:r>
            <a:r>
              <a:rPr lang="en-US" sz="3112" spc="76">
                <a:solidFill>
                  <a:srgbClr val="262674"/>
                </a:solidFill>
                <a:latin typeface="Inter 1"/>
                <a:ea typeface="Inter 1"/>
                <a:cs typeface="Inter 1"/>
                <a:sym typeface="Inter 1"/>
              </a:rPr>
              <a:t>DE FORMATS DE PARTIQUES</a:t>
            </a:r>
          </a:p>
          <a:p>
            <a:pPr algn="l">
              <a:lnSpc>
                <a:spcPts val="3143"/>
              </a:lnSpc>
            </a:pPr>
          </a:p>
          <a:p>
            <a:pPr algn="l">
              <a:lnSpc>
                <a:spcPts val="3143"/>
              </a:lnSpc>
            </a:pPr>
            <a:r>
              <a:rPr lang="en-US" b="true" sz="3112" spc="76">
                <a:solidFill>
                  <a:srgbClr val="262674"/>
                </a:solidFill>
                <a:latin typeface="Inter 1 Bold"/>
                <a:ea typeface="Inter 1 Bold"/>
                <a:cs typeface="Inter 1 Bold"/>
                <a:sym typeface="Inter 1 Bold"/>
              </a:rPr>
              <a:t>AUTANT </a:t>
            </a:r>
            <a:r>
              <a:rPr lang="en-US" sz="3112" spc="76">
                <a:solidFill>
                  <a:srgbClr val="262674"/>
                </a:solidFill>
                <a:latin typeface="Inter 1"/>
                <a:ea typeface="Inter 1"/>
                <a:cs typeface="Inter 1"/>
                <a:sym typeface="Inter 1"/>
              </a:rPr>
              <a:t>DE RAISONS DE JOUER AU BAD !</a:t>
            </a:r>
          </a:p>
        </p:txBody>
      </p:sp>
      <p:sp>
        <p:nvSpPr>
          <p:cNvPr name="TextBox 59" id="59"/>
          <p:cNvSpPr txBox="true"/>
          <p:nvPr/>
        </p:nvSpPr>
        <p:spPr>
          <a:xfrm rot="0">
            <a:off x="-9238793" y="18350494"/>
            <a:ext cx="14485668" cy="1129570"/>
          </a:xfrm>
          <a:prstGeom prst="rect">
            <a:avLst/>
          </a:prstGeom>
        </p:spPr>
        <p:txBody>
          <a:bodyPr anchor="t" rtlCol="false" tIns="0" lIns="0" bIns="0" rIns="0">
            <a:spAutoFit/>
          </a:bodyPr>
          <a:lstStyle/>
          <a:p>
            <a:pPr algn="r">
              <a:lnSpc>
                <a:spcPts val="8446"/>
              </a:lnSpc>
            </a:pPr>
            <a:r>
              <a:rPr lang="en-US" b="true" sz="6033" spc="-407">
                <a:solidFill>
                  <a:srgbClr val="E2011B"/>
                </a:solidFill>
                <a:latin typeface="Cardo Bold"/>
                <a:ea typeface="Cardo Bold"/>
                <a:cs typeface="Cardo Bold"/>
                <a:sym typeface="Cardo Bold"/>
              </a:rPr>
              <a:t>Temps Forts</a:t>
            </a:r>
          </a:p>
        </p:txBody>
      </p:sp>
      <p:sp>
        <p:nvSpPr>
          <p:cNvPr name="TextBox 60" id="60"/>
          <p:cNvSpPr txBox="true"/>
          <p:nvPr/>
        </p:nvSpPr>
        <p:spPr>
          <a:xfrm rot="0">
            <a:off x="3715531" y="26716911"/>
            <a:ext cx="1325251" cy="343748"/>
          </a:xfrm>
          <a:prstGeom prst="rect">
            <a:avLst/>
          </a:prstGeom>
        </p:spPr>
        <p:txBody>
          <a:bodyPr anchor="t" rtlCol="false" tIns="0" lIns="0" bIns="0" rIns="0">
            <a:spAutoFit/>
          </a:bodyPr>
          <a:lstStyle/>
          <a:p>
            <a:pPr algn="ctr">
              <a:lnSpc>
                <a:spcPts val="2447"/>
              </a:lnSpc>
            </a:pPr>
            <a:r>
              <a:rPr lang="en-US" b="true" sz="1748" spc="42">
                <a:solidFill>
                  <a:srgbClr val="6D6D87"/>
                </a:solidFill>
                <a:latin typeface="Inter 1 Bold"/>
                <a:ea typeface="Inter 1 Bold"/>
                <a:cs typeface="Inter 1 Bold"/>
                <a:sym typeface="Inter 1 Bold"/>
              </a:rPr>
              <a:t>ffbad.org</a:t>
            </a:r>
          </a:p>
        </p:txBody>
      </p:sp>
      <p:sp>
        <p:nvSpPr>
          <p:cNvPr name="TextBox 61" id="61"/>
          <p:cNvSpPr txBox="true"/>
          <p:nvPr/>
        </p:nvSpPr>
        <p:spPr>
          <a:xfrm rot="0">
            <a:off x="6778533" y="26716911"/>
            <a:ext cx="1325251" cy="343748"/>
          </a:xfrm>
          <a:prstGeom prst="rect">
            <a:avLst/>
          </a:prstGeom>
        </p:spPr>
        <p:txBody>
          <a:bodyPr anchor="t" rtlCol="false" tIns="0" lIns="0" bIns="0" rIns="0">
            <a:spAutoFit/>
          </a:bodyPr>
          <a:lstStyle/>
          <a:p>
            <a:pPr algn="ctr">
              <a:lnSpc>
                <a:spcPts val="2447"/>
              </a:lnSpc>
            </a:pPr>
            <a:r>
              <a:rPr lang="en-US" b="true" sz="1748" spc="42">
                <a:solidFill>
                  <a:srgbClr val="6D6D87"/>
                </a:solidFill>
                <a:latin typeface="Inter 1 Bold"/>
                <a:ea typeface="Inter 1 Bold"/>
                <a:cs typeface="Inter 1 Bold"/>
                <a:sym typeface="Inter 1 Bold"/>
              </a:rPr>
              <a:t>FFBaD</a:t>
            </a:r>
          </a:p>
        </p:txBody>
      </p:sp>
      <p:sp>
        <p:nvSpPr>
          <p:cNvPr name="TextBox 62" id="62"/>
          <p:cNvSpPr txBox="true"/>
          <p:nvPr/>
        </p:nvSpPr>
        <p:spPr>
          <a:xfrm rot="0">
            <a:off x="10066744" y="26716911"/>
            <a:ext cx="1325251" cy="343748"/>
          </a:xfrm>
          <a:prstGeom prst="rect">
            <a:avLst/>
          </a:prstGeom>
        </p:spPr>
        <p:txBody>
          <a:bodyPr anchor="t" rtlCol="false" tIns="0" lIns="0" bIns="0" rIns="0">
            <a:spAutoFit/>
          </a:bodyPr>
          <a:lstStyle/>
          <a:p>
            <a:pPr algn="ctr">
              <a:lnSpc>
                <a:spcPts val="2447"/>
              </a:lnSpc>
            </a:pPr>
            <a:r>
              <a:rPr lang="en-US" b="true" sz="1748" spc="42">
                <a:solidFill>
                  <a:srgbClr val="6D6D87"/>
                </a:solidFill>
                <a:latin typeface="Inter 1 Bold"/>
                <a:ea typeface="Inter 1 Bold"/>
                <a:cs typeface="Inter 1 Bold"/>
                <a:sym typeface="Inter 1 Bold"/>
              </a:rPr>
              <a:t>ffbad</a:t>
            </a:r>
          </a:p>
        </p:txBody>
      </p:sp>
      <p:sp>
        <p:nvSpPr>
          <p:cNvPr name="TextBox 63" id="63"/>
          <p:cNvSpPr txBox="true"/>
          <p:nvPr/>
        </p:nvSpPr>
        <p:spPr>
          <a:xfrm rot="0">
            <a:off x="13197878" y="26716911"/>
            <a:ext cx="1325251" cy="343748"/>
          </a:xfrm>
          <a:prstGeom prst="rect">
            <a:avLst/>
          </a:prstGeom>
        </p:spPr>
        <p:txBody>
          <a:bodyPr anchor="t" rtlCol="false" tIns="0" lIns="0" bIns="0" rIns="0">
            <a:spAutoFit/>
          </a:bodyPr>
          <a:lstStyle/>
          <a:p>
            <a:pPr algn="ctr">
              <a:lnSpc>
                <a:spcPts val="2447"/>
              </a:lnSpc>
            </a:pPr>
            <a:r>
              <a:rPr lang="en-US" b="true" sz="1748" spc="42">
                <a:solidFill>
                  <a:srgbClr val="6D6D87"/>
                </a:solidFill>
                <a:latin typeface="Inter 1 Bold"/>
                <a:ea typeface="Inter 1 Bold"/>
                <a:cs typeface="Inter 1 Bold"/>
                <a:sym typeface="Inter 1 Bold"/>
              </a:rPr>
              <a:t>FFBaD</a:t>
            </a:r>
          </a:p>
        </p:txBody>
      </p:sp>
      <p:sp>
        <p:nvSpPr>
          <p:cNvPr name="TextBox 64" id="64"/>
          <p:cNvSpPr txBox="true"/>
          <p:nvPr/>
        </p:nvSpPr>
        <p:spPr>
          <a:xfrm rot="0">
            <a:off x="14881536" y="26716911"/>
            <a:ext cx="4372146" cy="343748"/>
          </a:xfrm>
          <a:prstGeom prst="rect">
            <a:avLst/>
          </a:prstGeom>
        </p:spPr>
        <p:txBody>
          <a:bodyPr anchor="t" rtlCol="false" tIns="0" lIns="0" bIns="0" rIns="0">
            <a:spAutoFit/>
          </a:bodyPr>
          <a:lstStyle/>
          <a:p>
            <a:pPr algn="r">
              <a:lnSpc>
                <a:spcPts val="2447"/>
              </a:lnSpc>
            </a:pPr>
            <a:r>
              <a:rPr lang="en-US" b="true" sz="1748" spc="42">
                <a:solidFill>
                  <a:srgbClr val="6D6D87"/>
                </a:solidFill>
                <a:latin typeface="Inter 1 Bold"/>
                <a:ea typeface="Inter 1 Bold"/>
                <a:cs typeface="Inter 1 Bold"/>
                <a:sym typeface="Inter 1 Bold"/>
              </a:rPr>
              <a:t>Fédération Française de Badminton</a:t>
            </a:r>
          </a:p>
        </p:txBody>
      </p:sp>
      <p:sp>
        <p:nvSpPr>
          <p:cNvPr name="TextBox 65" id="65"/>
          <p:cNvSpPr txBox="true"/>
          <p:nvPr/>
        </p:nvSpPr>
        <p:spPr>
          <a:xfrm rot="0">
            <a:off x="1617088" y="16540534"/>
            <a:ext cx="6824205" cy="1370809"/>
          </a:xfrm>
          <a:prstGeom prst="rect">
            <a:avLst/>
          </a:prstGeom>
        </p:spPr>
        <p:txBody>
          <a:bodyPr anchor="t" rtlCol="false" tIns="0" lIns="0" bIns="0" rIns="0">
            <a:spAutoFit/>
          </a:bodyPr>
          <a:lstStyle/>
          <a:p>
            <a:pPr algn="l">
              <a:lnSpc>
                <a:spcPts val="5370"/>
              </a:lnSpc>
            </a:pPr>
            <a:r>
              <a:rPr lang="en-US" sz="3834" spc="93">
                <a:solidFill>
                  <a:srgbClr val="262674"/>
                </a:solidFill>
                <a:latin typeface="Inter 1"/>
                <a:ea typeface="Inter 1"/>
                <a:cs typeface="Inter 1"/>
                <a:sym typeface="Inter 1"/>
              </a:rPr>
              <a:t>Consultez le projet de la FFBaD :</a:t>
            </a:r>
          </a:p>
        </p:txBody>
      </p:sp>
      <p:sp>
        <p:nvSpPr>
          <p:cNvPr name="TextBox 66" id="66"/>
          <p:cNvSpPr txBox="true"/>
          <p:nvPr/>
        </p:nvSpPr>
        <p:spPr>
          <a:xfrm rot="0">
            <a:off x="9768449" y="23212082"/>
            <a:ext cx="2949464" cy="765038"/>
          </a:xfrm>
          <a:prstGeom prst="rect">
            <a:avLst/>
          </a:prstGeom>
        </p:spPr>
        <p:txBody>
          <a:bodyPr anchor="t" rtlCol="false" tIns="0" lIns="0" bIns="0" rIns="0">
            <a:spAutoFit/>
          </a:bodyPr>
          <a:lstStyle/>
          <a:p>
            <a:pPr algn="ctr">
              <a:lnSpc>
                <a:spcPts val="2843"/>
              </a:lnSpc>
            </a:pPr>
            <a:r>
              <a:rPr lang="en-US" b="true" sz="2031" spc="48">
                <a:solidFill>
                  <a:srgbClr val="E2011B"/>
                </a:solidFill>
                <a:latin typeface="Inter 1 Bold"/>
                <a:ea typeface="Inter 1 Bold"/>
                <a:cs typeface="Inter 1 Bold"/>
                <a:sym typeface="Inter 1 Bold"/>
              </a:rPr>
              <a:t>CHAMPIONNATS DE FRANCE ELITE</a:t>
            </a:r>
          </a:p>
        </p:txBody>
      </p:sp>
      <p:sp>
        <p:nvSpPr>
          <p:cNvPr name="TextBox 67" id="67"/>
          <p:cNvSpPr txBox="true"/>
          <p:nvPr/>
        </p:nvSpPr>
        <p:spPr>
          <a:xfrm rot="0">
            <a:off x="5882097" y="19475244"/>
            <a:ext cx="2949464" cy="1109129"/>
          </a:xfrm>
          <a:prstGeom prst="rect">
            <a:avLst/>
          </a:prstGeom>
        </p:spPr>
        <p:txBody>
          <a:bodyPr anchor="t" rtlCol="false" tIns="0" lIns="0" bIns="0" rIns="0">
            <a:spAutoFit/>
          </a:bodyPr>
          <a:lstStyle/>
          <a:p>
            <a:pPr algn="ctr">
              <a:lnSpc>
                <a:spcPts val="2843"/>
              </a:lnSpc>
            </a:pPr>
            <a:r>
              <a:rPr lang="en-US" b="true" sz="2031" spc="48">
                <a:solidFill>
                  <a:srgbClr val="E2011B"/>
                </a:solidFill>
                <a:latin typeface="Inter 1 Bold"/>
                <a:ea typeface="Inter 1 Bold"/>
                <a:cs typeface="Inter 1 Bold"/>
                <a:sym typeface="Inter 1 Bold"/>
              </a:rPr>
              <a:t>CHAMPIONNATS DE FRANCE PARABADMINTON</a:t>
            </a:r>
          </a:p>
        </p:txBody>
      </p:sp>
      <p:sp>
        <p:nvSpPr>
          <p:cNvPr name="TextBox 68" id="68"/>
          <p:cNvSpPr txBox="true"/>
          <p:nvPr/>
        </p:nvSpPr>
        <p:spPr>
          <a:xfrm rot="0">
            <a:off x="13340725" y="19768052"/>
            <a:ext cx="2949464" cy="765038"/>
          </a:xfrm>
          <a:prstGeom prst="rect">
            <a:avLst/>
          </a:prstGeom>
        </p:spPr>
        <p:txBody>
          <a:bodyPr anchor="t" rtlCol="false" tIns="0" lIns="0" bIns="0" rIns="0">
            <a:spAutoFit/>
          </a:bodyPr>
          <a:lstStyle/>
          <a:p>
            <a:pPr algn="ctr">
              <a:lnSpc>
                <a:spcPts val="2843"/>
              </a:lnSpc>
            </a:pPr>
            <a:r>
              <a:rPr lang="en-US" b="true" sz="2031" spc="48">
                <a:solidFill>
                  <a:srgbClr val="E2011B"/>
                </a:solidFill>
                <a:latin typeface="Inter 1 Bold"/>
                <a:ea typeface="Inter 1 Bold"/>
                <a:cs typeface="Inter 1 Bold"/>
                <a:sym typeface="Inter 1 Bold"/>
              </a:rPr>
              <a:t>CHAMPIONNATS DE FRANCE VETERANS</a:t>
            </a:r>
          </a:p>
        </p:txBody>
      </p:sp>
      <p:sp>
        <p:nvSpPr>
          <p:cNvPr name="TextBox 69" id="69"/>
          <p:cNvSpPr txBox="true"/>
          <p:nvPr/>
        </p:nvSpPr>
        <p:spPr>
          <a:xfrm rot="0">
            <a:off x="17016041" y="23186279"/>
            <a:ext cx="2949464" cy="765038"/>
          </a:xfrm>
          <a:prstGeom prst="rect">
            <a:avLst/>
          </a:prstGeom>
        </p:spPr>
        <p:txBody>
          <a:bodyPr anchor="t" rtlCol="false" tIns="0" lIns="0" bIns="0" rIns="0">
            <a:spAutoFit/>
          </a:bodyPr>
          <a:lstStyle/>
          <a:p>
            <a:pPr algn="ctr">
              <a:lnSpc>
                <a:spcPts val="2843"/>
              </a:lnSpc>
            </a:pPr>
            <a:r>
              <a:rPr lang="en-US" b="true" sz="2031" spc="48">
                <a:solidFill>
                  <a:srgbClr val="E2011B"/>
                </a:solidFill>
                <a:latin typeface="Inter 1 Bold"/>
                <a:ea typeface="Inter 1 Bold"/>
                <a:cs typeface="Inter 1 Bold"/>
                <a:sym typeface="Inter 1 Bold"/>
              </a:rPr>
              <a:t>CHAMPIONNATS DE FRANCE JEUNES</a:t>
            </a:r>
          </a:p>
        </p:txBody>
      </p:sp>
      <p:sp>
        <p:nvSpPr>
          <p:cNvPr name="TextBox 70" id="70"/>
          <p:cNvSpPr txBox="true"/>
          <p:nvPr/>
        </p:nvSpPr>
        <p:spPr>
          <a:xfrm rot="0">
            <a:off x="5776160" y="22554743"/>
            <a:ext cx="3161338" cy="765038"/>
          </a:xfrm>
          <a:prstGeom prst="rect">
            <a:avLst/>
          </a:prstGeom>
        </p:spPr>
        <p:txBody>
          <a:bodyPr anchor="t" rtlCol="false" tIns="0" lIns="0" bIns="0" rIns="0">
            <a:spAutoFit/>
          </a:bodyPr>
          <a:lstStyle/>
          <a:p>
            <a:pPr algn="ctr">
              <a:lnSpc>
                <a:spcPts val="2843"/>
              </a:lnSpc>
            </a:pPr>
            <a:r>
              <a:rPr lang="en-US" sz="2031" i="true" spc="48">
                <a:solidFill>
                  <a:srgbClr val="262674"/>
                </a:solidFill>
                <a:latin typeface="Inter 1 Italics"/>
                <a:ea typeface="Inter 1 Italics"/>
                <a:cs typeface="Inter 1 Italics"/>
                <a:sym typeface="Inter 1 Italics"/>
              </a:rPr>
              <a:t>16-17 janvier 2027</a:t>
            </a:r>
          </a:p>
          <a:p>
            <a:pPr algn="ctr">
              <a:lnSpc>
                <a:spcPts val="2843"/>
              </a:lnSpc>
            </a:pPr>
            <a:r>
              <a:rPr lang="en-US" sz="2031" i="true" spc="48">
                <a:solidFill>
                  <a:srgbClr val="262674"/>
                </a:solidFill>
                <a:latin typeface="Inter 1 Italics"/>
                <a:ea typeface="Inter 1 Italics"/>
                <a:cs typeface="Inter 1 Italics"/>
                <a:sym typeface="Inter 1 Italics"/>
              </a:rPr>
              <a:t>Gien (45)</a:t>
            </a:r>
          </a:p>
        </p:txBody>
      </p:sp>
      <p:sp>
        <p:nvSpPr>
          <p:cNvPr name="TextBox 71" id="71"/>
          <p:cNvSpPr txBox="true"/>
          <p:nvPr/>
        </p:nvSpPr>
        <p:spPr>
          <a:xfrm rot="0">
            <a:off x="9556575" y="20493942"/>
            <a:ext cx="3161338" cy="765038"/>
          </a:xfrm>
          <a:prstGeom prst="rect">
            <a:avLst/>
          </a:prstGeom>
        </p:spPr>
        <p:txBody>
          <a:bodyPr anchor="t" rtlCol="false" tIns="0" lIns="0" bIns="0" rIns="0">
            <a:spAutoFit/>
          </a:bodyPr>
          <a:lstStyle/>
          <a:p>
            <a:pPr algn="ctr">
              <a:lnSpc>
                <a:spcPts val="2843"/>
              </a:lnSpc>
            </a:pPr>
            <a:r>
              <a:rPr lang="en-US" sz="2031" i="true" spc="48">
                <a:solidFill>
                  <a:srgbClr val="262674"/>
                </a:solidFill>
                <a:latin typeface="Inter 1 Italics"/>
                <a:ea typeface="Inter 1 Italics"/>
                <a:cs typeface="Inter 1 Italics"/>
                <a:sym typeface="Inter 1 Italics"/>
              </a:rPr>
              <a:t>13-14 février 2027</a:t>
            </a:r>
          </a:p>
          <a:p>
            <a:pPr algn="ctr">
              <a:lnSpc>
                <a:spcPts val="2843"/>
              </a:lnSpc>
            </a:pPr>
            <a:r>
              <a:rPr lang="en-US" sz="2031" i="true" spc="48">
                <a:solidFill>
                  <a:srgbClr val="262674"/>
                </a:solidFill>
                <a:latin typeface="Inter 1 Italics"/>
                <a:ea typeface="Inter 1 Italics"/>
                <a:cs typeface="Inter 1 Italics"/>
                <a:sym typeface="Inter 1 Italics"/>
              </a:rPr>
              <a:t>Lieu en attente</a:t>
            </a:r>
          </a:p>
        </p:txBody>
      </p:sp>
      <p:sp>
        <p:nvSpPr>
          <p:cNvPr name="TextBox 72" id="72"/>
          <p:cNvSpPr txBox="true"/>
          <p:nvPr/>
        </p:nvSpPr>
        <p:spPr>
          <a:xfrm rot="0">
            <a:off x="13379005" y="22549723"/>
            <a:ext cx="3161338" cy="765038"/>
          </a:xfrm>
          <a:prstGeom prst="rect">
            <a:avLst/>
          </a:prstGeom>
        </p:spPr>
        <p:txBody>
          <a:bodyPr anchor="t" rtlCol="false" tIns="0" lIns="0" bIns="0" rIns="0">
            <a:spAutoFit/>
          </a:bodyPr>
          <a:lstStyle/>
          <a:p>
            <a:pPr algn="ctr">
              <a:lnSpc>
                <a:spcPts val="2843"/>
              </a:lnSpc>
            </a:pPr>
            <a:r>
              <a:rPr lang="en-US" sz="2031" i="true" spc="48">
                <a:solidFill>
                  <a:srgbClr val="262674"/>
                </a:solidFill>
                <a:latin typeface="Inter 1 Italics"/>
                <a:ea typeface="Inter 1 Italics"/>
                <a:cs typeface="Inter 1 Italics"/>
                <a:sym typeface="Inter 1 Italics"/>
              </a:rPr>
              <a:t>15-16 mai 2027</a:t>
            </a:r>
          </a:p>
          <a:p>
            <a:pPr algn="ctr">
              <a:lnSpc>
                <a:spcPts val="2843"/>
              </a:lnSpc>
            </a:pPr>
            <a:r>
              <a:rPr lang="en-US" sz="2031" i="true" spc="48">
                <a:solidFill>
                  <a:srgbClr val="262674"/>
                </a:solidFill>
                <a:latin typeface="Inter 1 Italics"/>
                <a:ea typeface="Inter 1 Italics"/>
                <a:cs typeface="Inter 1 Italics"/>
                <a:sym typeface="Inter 1 Italics"/>
              </a:rPr>
              <a:t>Clermont Ferrand (63)</a:t>
            </a:r>
          </a:p>
        </p:txBody>
      </p:sp>
      <p:sp>
        <p:nvSpPr>
          <p:cNvPr name="TextBox 73" id="73"/>
          <p:cNvSpPr txBox="true"/>
          <p:nvPr/>
        </p:nvSpPr>
        <p:spPr>
          <a:xfrm rot="0">
            <a:off x="16952071" y="20493942"/>
            <a:ext cx="3161338" cy="700940"/>
          </a:xfrm>
          <a:prstGeom prst="rect">
            <a:avLst/>
          </a:prstGeom>
        </p:spPr>
        <p:txBody>
          <a:bodyPr anchor="t" rtlCol="false" tIns="0" lIns="0" bIns="0" rIns="0">
            <a:spAutoFit/>
          </a:bodyPr>
          <a:lstStyle/>
          <a:p>
            <a:pPr algn="ctr">
              <a:lnSpc>
                <a:spcPts val="2843"/>
              </a:lnSpc>
            </a:pPr>
            <a:r>
              <a:rPr lang="en-US" sz="2031" i="true" spc="48">
                <a:solidFill>
                  <a:srgbClr val="262674"/>
                </a:solidFill>
                <a:latin typeface="Inter 1 Italics"/>
                <a:ea typeface="Inter 1 Italics"/>
                <a:cs typeface="Inter 1 Italics"/>
                <a:sym typeface="Inter 1 Italics"/>
              </a:rPr>
              <a:t>5-6 juin 2027</a:t>
            </a:r>
          </a:p>
          <a:p>
            <a:pPr algn="ctr">
              <a:lnSpc>
                <a:spcPts val="2843"/>
              </a:lnSpc>
            </a:pPr>
            <a:r>
              <a:rPr lang="en-US" sz="2031" i="true" spc="48">
                <a:solidFill>
                  <a:srgbClr val="262674"/>
                </a:solidFill>
                <a:latin typeface="Inter 1 Italics"/>
                <a:ea typeface="Inter 1 Italics"/>
                <a:cs typeface="Inter 1 Italics"/>
                <a:sym typeface="Inter 1 Italics"/>
              </a:rPr>
              <a:t>Le Temple-sur-Lot (47)</a:t>
            </a:r>
          </a:p>
        </p:txBody>
      </p:sp>
      <p:sp>
        <p:nvSpPr>
          <p:cNvPr name="TextBox 74" id="74"/>
          <p:cNvSpPr txBox="true"/>
          <p:nvPr/>
        </p:nvSpPr>
        <p:spPr>
          <a:xfrm rot="0">
            <a:off x="2157003" y="23191289"/>
            <a:ext cx="2949464" cy="1109129"/>
          </a:xfrm>
          <a:prstGeom prst="rect">
            <a:avLst/>
          </a:prstGeom>
        </p:spPr>
        <p:txBody>
          <a:bodyPr anchor="t" rtlCol="false" tIns="0" lIns="0" bIns="0" rIns="0">
            <a:spAutoFit/>
          </a:bodyPr>
          <a:lstStyle/>
          <a:p>
            <a:pPr algn="ctr">
              <a:lnSpc>
                <a:spcPts val="2843"/>
              </a:lnSpc>
            </a:pPr>
            <a:r>
              <a:rPr lang="en-US" b="true" sz="2031" spc="48">
                <a:solidFill>
                  <a:srgbClr val="E2011B"/>
                </a:solidFill>
                <a:latin typeface="Inter 1 Bold"/>
                <a:ea typeface="Inter 1 Bold"/>
                <a:cs typeface="Inter 1 Bold"/>
                <a:sym typeface="Inter 1 Bold"/>
              </a:rPr>
              <a:t>YONEX INTERNATIONAUX DE FRANCE</a:t>
            </a:r>
          </a:p>
        </p:txBody>
      </p:sp>
      <p:sp>
        <p:nvSpPr>
          <p:cNvPr name="TextBox 75" id="75"/>
          <p:cNvSpPr txBox="true"/>
          <p:nvPr/>
        </p:nvSpPr>
        <p:spPr>
          <a:xfrm rot="0">
            <a:off x="2157003" y="20493942"/>
            <a:ext cx="3161338" cy="765038"/>
          </a:xfrm>
          <a:prstGeom prst="rect">
            <a:avLst/>
          </a:prstGeom>
        </p:spPr>
        <p:txBody>
          <a:bodyPr anchor="t" rtlCol="false" tIns="0" lIns="0" bIns="0" rIns="0">
            <a:spAutoFit/>
          </a:bodyPr>
          <a:lstStyle/>
          <a:p>
            <a:pPr algn="ctr">
              <a:lnSpc>
                <a:spcPts val="2843"/>
              </a:lnSpc>
            </a:pPr>
            <a:r>
              <a:rPr lang="en-US" sz="2031" i="true" spc="48">
                <a:solidFill>
                  <a:srgbClr val="262674"/>
                </a:solidFill>
                <a:latin typeface="Inter 1 Italics"/>
                <a:ea typeface="Inter 1 Italics"/>
                <a:cs typeface="Inter 1 Italics"/>
                <a:sym typeface="Inter 1 Italics"/>
              </a:rPr>
              <a:t>20-25 octobre 2026</a:t>
            </a:r>
          </a:p>
          <a:p>
            <a:pPr algn="ctr">
              <a:lnSpc>
                <a:spcPts val="2843"/>
              </a:lnSpc>
            </a:pPr>
            <a:r>
              <a:rPr lang="en-US" sz="2031" i="true" spc="48">
                <a:solidFill>
                  <a:srgbClr val="262674"/>
                </a:solidFill>
                <a:latin typeface="Inter 1 Italics"/>
                <a:ea typeface="Inter 1 Italics"/>
                <a:cs typeface="Inter 1 Italics"/>
                <a:sym typeface="Inter 1 Italics"/>
              </a:rPr>
              <a:t>Arena Grand Paris (93)</a:t>
            </a:r>
          </a:p>
        </p:txBody>
      </p:sp>
      <p:sp>
        <p:nvSpPr>
          <p:cNvPr name="TextBox 76" id="76"/>
          <p:cNvSpPr txBox="true"/>
          <p:nvPr/>
        </p:nvSpPr>
        <p:spPr>
          <a:xfrm rot="0">
            <a:off x="11213316" y="8090668"/>
            <a:ext cx="8040367" cy="598018"/>
          </a:xfrm>
          <a:prstGeom prst="rect">
            <a:avLst/>
          </a:prstGeom>
        </p:spPr>
        <p:txBody>
          <a:bodyPr anchor="t" rtlCol="false" tIns="0" lIns="0" bIns="0" rIns="0">
            <a:spAutoFit/>
          </a:bodyPr>
          <a:lstStyle/>
          <a:p>
            <a:pPr algn="ctr">
              <a:lnSpc>
                <a:spcPts val="4357"/>
              </a:lnSpc>
            </a:pPr>
            <a:r>
              <a:rPr lang="en-US" sz="3112" spc="76">
                <a:solidFill>
                  <a:srgbClr val="262674"/>
                </a:solidFill>
                <a:latin typeface="Inter 1"/>
                <a:ea typeface="Inter 1"/>
                <a:cs typeface="Inter 1"/>
                <a:sym typeface="Inter 1"/>
              </a:rPr>
              <a:t> Franck LAURENT, président de la FFBaD</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42762" y="805577"/>
            <a:ext cx="19664934" cy="28937826"/>
            <a:chOff x="0" y="0"/>
            <a:chExt cx="26219912" cy="38583768"/>
          </a:xfrm>
        </p:grpSpPr>
        <p:sp>
          <p:nvSpPr>
            <p:cNvPr name="Freeform 3" id="3"/>
            <p:cNvSpPr/>
            <p:nvPr/>
          </p:nvSpPr>
          <p:spPr>
            <a:xfrm flipH="false" flipV="false" rot="0">
              <a:off x="0" y="0"/>
              <a:ext cx="26219913" cy="38583744"/>
            </a:xfrm>
            <a:custGeom>
              <a:avLst/>
              <a:gdLst/>
              <a:ahLst/>
              <a:cxnLst/>
              <a:rect r="r" b="b" t="t" l="l"/>
              <a:pathLst>
                <a:path h="38583744" w="26219913">
                  <a:moveTo>
                    <a:pt x="0" y="0"/>
                  </a:moveTo>
                  <a:lnTo>
                    <a:pt x="26219913" y="0"/>
                  </a:lnTo>
                  <a:lnTo>
                    <a:pt x="26219913" y="38583744"/>
                  </a:lnTo>
                  <a:lnTo>
                    <a:pt x="0" y="38583744"/>
                  </a:lnTo>
                  <a:lnTo>
                    <a:pt x="0" y="0"/>
                  </a:lnTo>
                  <a:close/>
                </a:path>
              </a:pathLst>
            </a:custGeom>
            <a:blipFill>
              <a:blip r:embed="rId2">
                <a:alphaModFix amt="2000"/>
              </a:blip>
              <a:stretch>
                <a:fillRect l="-31603" t="0" r="-31603" b="0"/>
              </a:stretch>
            </a:blipFill>
          </p:spPr>
        </p:sp>
      </p:grpSp>
      <p:grpSp>
        <p:nvGrpSpPr>
          <p:cNvPr name="Group 4" id="4"/>
          <p:cNvGrpSpPr/>
          <p:nvPr/>
        </p:nvGrpSpPr>
        <p:grpSpPr>
          <a:xfrm rot="0">
            <a:off x="842762" y="805577"/>
            <a:ext cx="19757155" cy="28825698"/>
            <a:chOff x="0" y="0"/>
            <a:chExt cx="26342873" cy="38434264"/>
          </a:xfrm>
        </p:grpSpPr>
        <p:sp>
          <p:nvSpPr>
            <p:cNvPr name="Freeform 5" id="5"/>
            <p:cNvSpPr/>
            <p:nvPr/>
          </p:nvSpPr>
          <p:spPr>
            <a:xfrm flipH="false" flipV="false" rot="0">
              <a:off x="0" y="0"/>
              <a:ext cx="26342848" cy="38434265"/>
            </a:xfrm>
            <a:custGeom>
              <a:avLst/>
              <a:gdLst/>
              <a:ahLst/>
              <a:cxnLst/>
              <a:rect r="r" b="b" t="t" l="l"/>
              <a:pathLst>
                <a:path h="38434265" w="26342848">
                  <a:moveTo>
                    <a:pt x="0" y="0"/>
                  </a:moveTo>
                  <a:lnTo>
                    <a:pt x="26342848" y="0"/>
                  </a:lnTo>
                  <a:lnTo>
                    <a:pt x="26342848" y="38434265"/>
                  </a:lnTo>
                  <a:lnTo>
                    <a:pt x="0" y="38434265"/>
                  </a:lnTo>
                  <a:lnTo>
                    <a:pt x="0" y="0"/>
                  </a:lnTo>
                  <a:close/>
                </a:path>
              </a:pathLst>
            </a:custGeom>
            <a:blipFill>
              <a:blip r:embed="rId2">
                <a:alphaModFix amt="2000"/>
              </a:blip>
              <a:stretch>
                <a:fillRect l="-30908" t="0" r="-30908" b="0"/>
              </a:stretch>
            </a:blipFill>
          </p:spPr>
        </p:sp>
      </p:grpSp>
      <p:sp>
        <p:nvSpPr>
          <p:cNvPr name="Freeform 6" id="6"/>
          <p:cNvSpPr/>
          <p:nvPr/>
        </p:nvSpPr>
        <p:spPr>
          <a:xfrm flipH="false" flipV="false" rot="0">
            <a:off x="-1128151" y="-1128151"/>
            <a:ext cx="23649280" cy="32512102"/>
          </a:xfrm>
          <a:custGeom>
            <a:avLst/>
            <a:gdLst/>
            <a:ahLst/>
            <a:cxnLst/>
            <a:rect r="r" b="b" t="t" l="l"/>
            <a:pathLst>
              <a:path h="32512102" w="23649280">
                <a:moveTo>
                  <a:pt x="0" y="0"/>
                </a:moveTo>
                <a:lnTo>
                  <a:pt x="23649280" y="0"/>
                </a:lnTo>
                <a:lnTo>
                  <a:pt x="23649280" y="32512102"/>
                </a:lnTo>
                <a:lnTo>
                  <a:pt x="0" y="3251210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1237040" y="24576119"/>
            <a:ext cx="18876369" cy="3999690"/>
            <a:chOff x="0" y="0"/>
            <a:chExt cx="25168492" cy="5332920"/>
          </a:xfrm>
        </p:grpSpPr>
        <p:sp>
          <p:nvSpPr>
            <p:cNvPr name="Freeform 8" id="8"/>
            <p:cNvSpPr/>
            <p:nvPr/>
          </p:nvSpPr>
          <p:spPr>
            <a:xfrm flipH="false" flipV="false" rot="0">
              <a:off x="0" y="0"/>
              <a:ext cx="25168479" cy="5332984"/>
            </a:xfrm>
            <a:custGeom>
              <a:avLst/>
              <a:gdLst/>
              <a:ahLst/>
              <a:cxnLst/>
              <a:rect r="r" b="b" t="t" l="l"/>
              <a:pathLst>
                <a:path h="5332984" w="25168479">
                  <a:moveTo>
                    <a:pt x="0" y="0"/>
                  </a:moveTo>
                  <a:lnTo>
                    <a:pt x="0" y="5332984"/>
                  </a:lnTo>
                  <a:lnTo>
                    <a:pt x="25168479" y="5332984"/>
                  </a:lnTo>
                  <a:lnTo>
                    <a:pt x="25168479" y="0"/>
                  </a:lnTo>
                  <a:lnTo>
                    <a:pt x="0" y="0"/>
                  </a:lnTo>
                  <a:close/>
                  <a:moveTo>
                    <a:pt x="25127204" y="5291709"/>
                  </a:moveTo>
                  <a:lnTo>
                    <a:pt x="40386" y="5291709"/>
                  </a:lnTo>
                  <a:lnTo>
                    <a:pt x="40386" y="40386"/>
                  </a:lnTo>
                  <a:lnTo>
                    <a:pt x="25127204" y="40386"/>
                  </a:lnTo>
                  <a:lnTo>
                    <a:pt x="25127204" y="5291709"/>
                  </a:lnTo>
                  <a:close/>
                </a:path>
              </a:pathLst>
            </a:custGeom>
            <a:solidFill>
              <a:srgbClr val="262674"/>
            </a:solidFill>
          </p:spPr>
        </p:sp>
      </p:grpSp>
      <p:grpSp>
        <p:nvGrpSpPr>
          <p:cNvPr name="Group 9" id="9"/>
          <p:cNvGrpSpPr/>
          <p:nvPr/>
        </p:nvGrpSpPr>
        <p:grpSpPr>
          <a:xfrm rot="0">
            <a:off x="3737677" y="27386804"/>
            <a:ext cx="13917635" cy="2868997"/>
            <a:chOff x="0" y="0"/>
            <a:chExt cx="18556846" cy="3825329"/>
          </a:xfrm>
        </p:grpSpPr>
        <p:sp>
          <p:nvSpPr>
            <p:cNvPr name="Freeform 10" id="10"/>
            <p:cNvSpPr/>
            <p:nvPr/>
          </p:nvSpPr>
          <p:spPr>
            <a:xfrm flipH="false" flipV="false" rot="0">
              <a:off x="0" y="0"/>
              <a:ext cx="18556860" cy="3825367"/>
            </a:xfrm>
            <a:custGeom>
              <a:avLst/>
              <a:gdLst/>
              <a:ahLst/>
              <a:cxnLst/>
              <a:rect r="r" b="b" t="t" l="l"/>
              <a:pathLst>
                <a:path h="3825367" w="18556860">
                  <a:moveTo>
                    <a:pt x="0" y="0"/>
                  </a:moveTo>
                  <a:lnTo>
                    <a:pt x="18556860" y="0"/>
                  </a:lnTo>
                  <a:lnTo>
                    <a:pt x="18556860" y="3825367"/>
                  </a:lnTo>
                  <a:lnTo>
                    <a:pt x="0" y="3825367"/>
                  </a:lnTo>
                  <a:close/>
                </a:path>
              </a:pathLst>
            </a:custGeom>
            <a:solidFill>
              <a:srgbClr val="0F71B8"/>
            </a:solidFill>
          </p:spPr>
        </p:sp>
      </p:grpSp>
      <p:sp>
        <p:nvSpPr>
          <p:cNvPr name="TextBox 11" id="11"/>
          <p:cNvSpPr txBox="true"/>
          <p:nvPr/>
        </p:nvSpPr>
        <p:spPr>
          <a:xfrm rot="0">
            <a:off x="1383992" y="3770709"/>
            <a:ext cx="18627538" cy="3832431"/>
          </a:xfrm>
          <a:prstGeom prst="rect">
            <a:avLst/>
          </a:prstGeom>
        </p:spPr>
        <p:txBody>
          <a:bodyPr anchor="t" rtlCol="false" tIns="0" lIns="0" bIns="0" rIns="0">
            <a:spAutoFit/>
          </a:bodyPr>
          <a:lstStyle/>
          <a:p>
            <a:pPr algn="just">
              <a:lnSpc>
                <a:spcPts val="4357"/>
              </a:lnSpc>
            </a:pPr>
            <a:r>
              <a:rPr lang="en-US" sz="3112" spc="76">
                <a:solidFill>
                  <a:srgbClr val="262674"/>
                </a:solidFill>
                <a:latin typeface="Inter 1"/>
                <a:ea typeface="Inter 1"/>
                <a:cs typeface="Inter 1"/>
                <a:sym typeface="Inter 1"/>
              </a:rPr>
              <a:t>Bienvenue à vous dans le monde fédéral ! En prenant votre licence dans nos clubs, vous entrez dans un écosystème sportif structuré et où chaque échelon joue un rôle primordial dans le développement de notre sport sous toutes ses facettes ! Nous vous souhaitons une très belle année de badminton et nous espérons que votre expérience de badiste sera la plus réussie possible ! Nous nous tenons, chacun d’entre nous, à votre disposition en cas de questions ou de soucis !</a:t>
            </a:r>
          </a:p>
          <a:p>
            <a:pPr algn="just">
              <a:lnSpc>
                <a:spcPts val="4357"/>
              </a:lnSpc>
            </a:pPr>
            <a:r>
              <a:rPr lang="en-US" sz="3112" spc="76">
                <a:solidFill>
                  <a:srgbClr val="262674"/>
                </a:solidFill>
                <a:latin typeface="Inter 1"/>
                <a:ea typeface="Inter 1"/>
                <a:cs typeface="Inter 1"/>
                <a:sym typeface="Inter 1"/>
              </a:rPr>
              <a:t>                                                   Laure GRANGEON, présidente de la ligue AURA Badminton</a:t>
            </a:r>
          </a:p>
        </p:txBody>
      </p:sp>
      <p:grpSp>
        <p:nvGrpSpPr>
          <p:cNvPr name="Group 12" id="12"/>
          <p:cNvGrpSpPr/>
          <p:nvPr/>
        </p:nvGrpSpPr>
        <p:grpSpPr>
          <a:xfrm rot="0">
            <a:off x="1237040" y="8864775"/>
            <a:ext cx="9198264" cy="5522928"/>
            <a:chOff x="0" y="0"/>
            <a:chExt cx="12264352" cy="7363904"/>
          </a:xfrm>
        </p:grpSpPr>
        <p:sp>
          <p:nvSpPr>
            <p:cNvPr name="Freeform 13" id="13"/>
            <p:cNvSpPr/>
            <p:nvPr/>
          </p:nvSpPr>
          <p:spPr>
            <a:xfrm flipH="false" flipV="false" rot="0">
              <a:off x="0" y="0"/>
              <a:ext cx="12264390" cy="7363841"/>
            </a:xfrm>
            <a:custGeom>
              <a:avLst/>
              <a:gdLst/>
              <a:ahLst/>
              <a:cxnLst/>
              <a:rect r="r" b="b" t="t" l="l"/>
              <a:pathLst>
                <a:path h="7363841" w="12264390">
                  <a:moveTo>
                    <a:pt x="0" y="0"/>
                  </a:moveTo>
                  <a:lnTo>
                    <a:pt x="0" y="7363841"/>
                  </a:lnTo>
                  <a:lnTo>
                    <a:pt x="12264390" y="7363841"/>
                  </a:lnTo>
                  <a:lnTo>
                    <a:pt x="12264390" y="0"/>
                  </a:lnTo>
                  <a:lnTo>
                    <a:pt x="0" y="0"/>
                  </a:lnTo>
                  <a:close/>
                  <a:moveTo>
                    <a:pt x="12223115" y="7322693"/>
                  </a:moveTo>
                  <a:lnTo>
                    <a:pt x="40386" y="7322693"/>
                  </a:lnTo>
                  <a:lnTo>
                    <a:pt x="40386" y="40386"/>
                  </a:lnTo>
                  <a:lnTo>
                    <a:pt x="12223115" y="40386"/>
                  </a:lnTo>
                  <a:lnTo>
                    <a:pt x="12223115" y="7322693"/>
                  </a:lnTo>
                  <a:close/>
                </a:path>
              </a:pathLst>
            </a:custGeom>
            <a:solidFill>
              <a:srgbClr val="262674"/>
            </a:solidFill>
          </p:spPr>
        </p:sp>
      </p:grpSp>
      <p:grpSp>
        <p:nvGrpSpPr>
          <p:cNvPr name="Group 14" id="14"/>
          <p:cNvGrpSpPr/>
          <p:nvPr/>
        </p:nvGrpSpPr>
        <p:grpSpPr>
          <a:xfrm rot="0">
            <a:off x="10939482" y="8864775"/>
            <a:ext cx="9198264" cy="9458134"/>
            <a:chOff x="0" y="0"/>
            <a:chExt cx="12264352" cy="12610846"/>
          </a:xfrm>
        </p:grpSpPr>
        <p:sp>
          <p:nvSpPr>
            <p:cNvPr name="Freeform 15" id="15"/>
            <p:cNvSpPr/>
            <p:nvPr/>
          </p:nvSpPr>
          <p:spPr>
            <a:xfrm flipH="false" flipV="false" rot="0">
              <a:off x="0" y="0"/>
              <a:ext cx="12264390" cy="12610846"/>
            </a:xfrm>
            <a:custGeom>
              <a:avLst/>
              <a:gdLst/>
              <a:ahLst/>
              <a:cxnLst/>
              <a:rect r="r" b="b" t="t" l="l"/>
              <a:pathLst>
                <a:path h="12610846" w="12264390">
                  <a:moveTo>
                    <a:pt x="0" y="0"/>
                  </a:moveTo>
                  <a:lnTo>
                    <a:pt x="0" y="12610846"/>
                  </a:lnTo>
                  <a:lnTo>
                    <a:pt x="12264390" y="12610846"/>
                  </a:lnTo>
                  <a:lnTo>
                    <a:pt x="12264390" y="0"/>
                  </a:lnTo>
                  <a:lnTo>
                    <a:pt x="0" y="0"/>
                  </a:lnTo>
                  <a:close/>
                  <a:moveTo>
                    <a:pt x="12223115" y="12569571"/>
                  </a:moveTo>
                  <a:lnTo>
                    <a:pt x="40386" y="12569571"/>
                  </a:lnTo>
                  <a:lnTo>
                    <a:pt x="40386" y="40386"/>
                  </a:lnTo>
                  <a:lnTo>
                    <a:pt x="12223115" y="40386"/>
                  </a:lnTo>
                  <a:lnTo>
                    <a:pt x="12223115" y="12569571"/>
                  </a:lnTo>
                  <a:close/>
                </a:path>
              </a:pathLst>
            </a:custGeom>
            <a:solidFill>
              <a:srgbClr val="262674"/>
            </a:solidFill>
          </p:spPr>
        </p:sp>
      </p:grpSp>
      <p:grpSp>
        <p:nvGrpSpPr>
          <p:cNvPr name="Group 16" id="16"/>
          <p:cNvGrpSpPr/>
          <p:nvPr/>
        </p:nvGrpSpPr>
        <p:grpSpPr>
          <a:xfrm rot="0">
            <a:off x="2520058" y="7980493"/>
            <a:ext cx="6449663" cy="1626089"/>
            <a:chOff x="0" y="0"/>
            <a:chExt cx="8599551" cy="2168119"/>
          </a:xfrm>
        </p:grpSpPr>
        <p:sp>
          <p:nvSpPr>
            <p:cNvPr name="Freeform 17" id="17"/>
            <p:cNvSpPr/>
            <p:nvPr/>
          </p:nvSpPr>
          <p:spPr>
            <a:xfrm flipH="false" flipV="false" rot="0">
              <a:off x="0" y="0"/>
              <a:ext cx="8599551" cy="2168144"/>
            </a:xfrm>
            <a:custGeom>
              <a:avLst/>
              <a:gdLst/>
              <a:ahLst/>
              <a:cxnLst/>
              <a:rect r="r" b="b" t="t" l="l"/>
              <a:pathLst>
                <a:path h="2168144" w="8599551">
                  <a:moveTo>
                    <a:pt x="0" y="0"/>
                  </a:moveTo>
                  <a:lnTo>
                    <a:pt x="8599551" y="0"/>
                  </a:lnTo>
                  <a:lnTo>
                    <a:pt x="8599551" y="2168144"/>
                  </a:lnTo>
                  <a:lnTo>
                    <a:pt x="0" y="2168144"/>
                  </a:lnTo>
                  <a:lnTo>
                    <a:pt x="0" y="0"/>
                  </a:lnTo>
                  <a:close/>
                </a:path>
              </a:pathLst>
            </a:custGeom>
            <a:blipFill>
              <a:blip r:embed="rId5"/>
              <a:stretch>
                <a:fillRect l="-40297" t="0" r="-40297" b="1"/>
              </a:stretch>
            </a:blipFill>
          </p:spPr>
        </p:sp>
      </p:grpSp>
      <p:grpSp>
        <p:nvGrpSpPr>
          <p:cNvPr name="Group 18" id="18"/>
          <p:cNvGrpSpPr/>
          <p:nvPr/>
        </p:nvGrpSpPr>
        <p:grpSpPr>
          <a:xfrm rot="0">
            <a:off x="12717913" y="7980493"/>
            <a:ext cx="5641419" cy="2611193"/>
            <a:chOff x="0" y="0"/>
            <a:chExt cx="7521892" cy="3481591"/>
          </a:xfrm>
        </p:grpSpPr>
        <p:sp>
          <p:nvSpPr>
            <p:cNvPr name="Freeform 19" id="19"/>
            <p:cNvSpPr/>
            <p:nvPr/>
          </p:nvSpPr>
          <p:spPr>
            <a:xfrm flipH="false" flipV="false" rot="0">
              <a:off x="0" y="0"/>
              <a:ext cx="7521829" cy="3481578"/>
            </a:xfrm>
            <a:custGeom>
              <a:avLst/>
              <a:gdLst/>
              <a:ahLst/>
              <a:cxnLst/>
              <a:rect r="r" b="b" t="t" l="l"/>
              <a:pathLst>
                <a:path h="3481578" w="7521829">
                  <a:moveTo>
                    <a:pt x="0" y="0"/>
                  </a:moveTo>
                  <a:lnTo>
                    <a:pt x="7521829" y="0"/>
                  </a:lnTo>
                  <a:lnTo>
                    <a:pt x="7521829" y="3481578"/>
                  </a:lnTo>
                  <a:lnTo>
                    <a:pt x="0" y="3481578"/>
                  </a:lnTo>
                  <a:lnTo>
                    <a:pt x="0" y="0"/>
                  </a:lnTo>
                  <a:close/>
                </a:path>
              </a:pathLst>
            </a:custGeom>
            <a:blipFill>
              <a:blip r:embed="rId5"/>
              <a:stretch>
                <a:fillRect l="-115775" t="0" r="-115776" b="0"/>
              </a:stretch>
            </a:blipFill>
          </p:spPr>
        </p:sp>
      </p:grpSp>
      <p:sp>
        <p:nvSpPr>
          <p:cNvPr name="AutoShape 20" id="20"/>
          <p:cNvSpPr/>
          <p:nvPr/>
        </p:nvSpPr>
        <p:spPr>
          <a:xfrm rot="9780">
            <a:off x="1252585" y="21960573"/>
            <a:ext cx="18912154" cy="0"/>
          </a:xfrm>
          <a:prstGeom prst="line">
            <a:avLst/>
          </a:prstGeom>
          <a:ln cap="rnd" w="19050">
            <a:solidFill>
              <a:srgbClr val="019FE3"/>
            </a:solidFill>
            <a:prstDash val="solid"/>
            <a:headEnd type="none" len="sm" w="sm"/>
            <a:tailEnd type="none" len="sm" w="sm"/>
          </a:ln>
        </p:spPr>
      </p:sp>
      <p:sp>
        <p:nvSpPr>
          <p:cNvPr name="AutoShape 21" id="21"/>
          <p:cNvSpPr/>
          <p:nvPr/>
        </p:nvSpPr>
        <p:spPr>
          <a:xfrm rot="-5287020">
            <a:off x="2005394" y="21502659"/>
            <a:ext cx="1640891" cy="0"/>
          </a:xfrm>
          <a:prstGeom prst="line">
            <a:avLst/>
          </a:prstGeom>
          <a:ln cap="rnd" w="19050">
            <a:solidFill>
              <a:srgbClr val="019FE3"/>
            </a:solidFill>
            <a:prstDash val="solid"/>
            <a:headEnd type="none" len="sm" w="sm"/>
            <a:tailEnd type="none" len="sm" w="sm"/>
          </a:ln>
        </p:spPr>
      </p:sp>
      <p:sp>
        <p:nvSpPr>
          <p:cNvPr name="AutoShape 22" id="22"/>
          <p:cNvSpPr/>
          <p:nvPr/>
        </p:nvSpPr>
        <p:spPr>
          <a:xfrm rot="-5287020">
            <a:off x="4858598" y="22106734"/>
            <a:ext cx="1640891" cy="0"/>
          </a:xfrm>
          <a:prstGeom prst="line">
            <a:avLst/>
          </a:prstGeom>
          <a:ln cap="rnd" w="19050">
            <a:solidFill>
              <a:srgbClr val="019FE3"/>
            </a:solidFill>
            <a:prstDash val="solid"/>
            <a:headEnd type="none" len="sm" w="sm"/>
            <a:tailEnd type="none" len="sm" w="sm"/>
          </a:ln>
        </p:spPr>
      </p:sp>
      <p:sp>
        <p:nvSpPr>
          <p:cNvPr name="AutoShape 23" id="23"/>
          <p:cNvSpPr/>
          <p:nvPr/>
        </p:nvSpPr>
        <p:spPr>
          <a:xfrm rot="-5287020">
            <a:off x="8296656" y="21594356"/>
            <a:ext cx="1640891" cy="0"/>
          </a:xfrm>
          <a:prstGeom prst="line">
            <a:avLst/>
          </a:prstGeom>
          <a:ln cap="rnd" w="19050">
            <a:solidFill>
              <a:srgbClr val="019FE3"/>
            </a:solidFill>
            <a:prstDash val="solid"/>
            <a:headEnd type="none" len="sm" w="sm"/>
            <a:tailEnd type="none" len="sm" w="sm"/>
          </a:ln>
        </p:spPr>
      </p:sp>
      <p:sp>
        <p:nvSpPr>
          <p:cNvPr name="AutoShape 24" id="24"/>
          <p:cNvSpPr/>
          <p:nvPr/>
        </p:nvSpPr>
        <p:spPr>
          <a:xfrm rot="-5287020">
            <a:off x="11713921" y="22106734"/>
            <a:ext cx="1640891" cy="0"/>
          </a:xfrm>
          <a:prstGeom prst="line">
            <a:avLst/>
          </a:prstGeom>
          <a:ln cap="rnd" w="19050">
            <a:solidFill>
              <a:srgbClr val="019FE3"/>
            </a:solidFill>
            <a:prstDash val="solid"/>
            <a:headEnd type="none" len="sm" w="sm"/>
            <a:tailEnd type="none" len="sm" w="sm"/>
          </a:ln>
        </p:spPr>
      </p:sp>
      <p:sp>
        <p:nvSpPr>
          <p:cNvPr name="AutoShape 25" id="25"/>
          <p:cNvSpPr/>
          <p:nvPr/>
        </p:nvSpPr>
        <p:spPr>
          <a:xfrm rot="-5287020">
            <a:off x="14691217" y="21594356"/>
            <a:ext cx="1640891" cy="0"/>
          </a:xfrm>
          <a:prstGeom prst="line">
            <a:avLst/>
          </a:prstGeom>
          <a:ln cap="rnd" w="19050">
            <a:solidFill>
              <a:srgbClr val="019FE3"/>
            </a:solidFill>
            <a:prstDash val="solid"/>
            <a:headEnd type="none" len="sm" w="sm"/>
            <a:tailEnd type="none" len="sm" w="sm"/>
          </a:ln>
        </p:spPr>
      </p:sp>
      <p:sp>
        <p:nvSpPr>
          <p:cNvPr name="Freeform 26" id="26"/>
          <p:cNvSpPr/>
          <p:nvPr/>
        </p:nvSpPr>
        <p:spPr>
          <a:xfrm flipH="false" flipV="false" rot="0">
            <a:off x="3715531" y="25215304"/>
            <a:ext cx="1347397" cy="1347397"/>
          </a:xfrm>
          <a:custGeom>
            <a:avLst/>
            <a:gdLst/>
            <a:ahLst/>
            <a:cxnLst/>
            <a:rect r="r" b="b" t="t" l="l"/>
            <a:pathLst>
              <a:path h="1347397" w="1347397">
                <a:moveTo>
                  <a:pt x="0" y="0"/>
                </a:moveTo>
                <a:lnTo>
                  <a:pt x="1347397" y="0"/>
                </a:lnTo>
                <a:lnTo>
                  <a:pt x="1347397" y="1347397"/>
                </a:lnTo>
                <a:lnTo>
                  <a:pt x="0" y="134739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7" id="27"/>
          <p:cNvGrpSpPr/>
          <p:nvPr/>
        </p:nvGrpSpPr>
        <p:grpSpPr>
          <a:xfrm rot="0">
            <a:off x="1383992" y="741302"/>
            <a:ext cx="2829773" cy="2551433"/>
            <a:chOff x="0" y="0"/>
            <a:chExt cx="3773030" cy="3401911"/>
          </a:xfrm>
        </p:grpSpPr>
        <p:sp>
          <p:nvSpPr>
            <p:cNvPr name="Freeform 28" id="28"/>
            <p:cNvSpPr/>
            <p:nvPr/>
          </p:nvSpPr>
          <p:spPr>
            <a:xfrm flipH="false" flipV="false" rot="0">
              <a:off x="0" y="0"/>
              <a:ext cx="3773043" cy="3401949"/>
            </a:xfrm>
            <a:custGeom>
              <a:avLst/>
              <a:gdLst/>
              <a:ahLst/>
              <a:cxnLst/>
              <a:rect r="r" b="b" t="t" l="l"/>
              <a:pathLst>
                <a:path h="3401949" w="3773043">
                  <a:moveTo>
                    <a:pt x="0" y="0"/>
                  </a:moveTo>
                  <a:lnTo>
                    <a:pt x="3773043" y="0"/>
                  </a:lnTo>
                  <a:lnTo>
                    <a:pt x="3773043" y="3401949"/>
                  </a:lnTo>
                  <a:lnTo>
                    <a:pt x="0" y="3401949"/>
                  </a:lnTo>
                  <a:lnTo>
                    <a:pt x="0" y="0"/>
                  </a:lnTo>
                  <a:close/>
                </a:path>
              </a:pathLst>
            </a:custGeom>
            <a:blipFill>
              <a:blip r:embed="rId2"/>
              <a:stretch>
                <a:fillRect l="0" t="0" r="0" b="1"/>
              </a:stretch>
            </a:blipFill>
          </p:spPr>
        </p:sp>
      </p:grpSp>
      <p:sp>
        <p:nvSpPr>
          <p:cNvPr name="TextBox 29" id="29"/>
          <p:cNvSpPr txBox="true"/>
          <p:nvPr/>
        </p:nvSpPr>
        <p:spPr>
          <a:xfrm rot="0">
            <a:off x="1383992" y="15200128"/>
            <a:ext cx="9253852" cy="2718483"/>
          </a:xfrm>
          <a:prstGeom prst="rect">
            <a:avLst/>
          </a:prstGeom>
        </p:spPr>
        <p:txBody>
          <a:bodyPr anchor="t" rtlCol="false" tIns="0" lIns="0" bIns="0" rIns="0">
            <a:spAutoFit/>
          </a:bodyPr>
          <a:lstStyle/>
          <a:p>
            <a:pPr algn="l">
              <a:lnSpc>
                <a:spcPts val="5370"/>
              </a:lnSpc>
            </a:pPr>
            <a:r>
              <a:rPr lang="en-US" sz="3834" spc="93">
                <a:solidFill>
                  <a:srgbClr val="019FE3"/>
                </a:solidFill>
                <a:latin typeface="Inter 1"/>
                <a:ea typeface="Inter 1"/>
                <a:cs typeface="Inter 1"/>
                <a:sym typeface="Inter 1"/>
              </a:rPr>
              <a:t>Consultez le projet de la Ligue</a:t>
            </a:r>
          </a:p>
          <a:p>
            <a:pPr algn="l">
              <a:lnSpc>
                <a:spcPts val="5370"/>
              </a:lnSpc>
            </a:pPr>
          </a:p>
          <a:p>
            <a:pPr algn="l">
              <a:lnSpc>
                <a:spcPts val="5370"/>
              </a:lnSpc>
            </a:pPr>
          </a:p>
          <a:p>
            <a:pPr algn="l">
              <a:lnSpc>
                <a:spcPts val="5370"/>
              </a:lnSpc>
            </a:pPr>
            <a:r>
              <a:rPr lang="en-US" sz="3834" spc="93">
                <a:solidFill>
                  <a:srgbClr val="019FE3"/>
                </a:solidFill>
                <a:latin typeface="Inter 1"/>
                <a:ea typeface="Inter 1"/>
                <a:cs typeface="Inter 1"/>
                <a:sym typeface="Inter 1"/>
              </a:rPr>
              <a:t>Découvrir notre équipe</a:t>
            </a:r>
          </a:p>
        </p:txBody>
      </p:sp>
      <p:grpSp>
        <p:nvGrpSpPr>
          <p:cNvPr name="Group 30" id="30"/>
          <p:cNvGrpSpPr/>
          <p:nvPr/>
        </p:nvGrpSpPr>
        <p:grpSpPr>
          <a:xfrm rot="0">
            <a:off x="8775802" y="14719449"/>
            <a:ext cx="1785461" cy="1785461"/>
            <a:chOff x="0" y="0"/>
            <a:chExt cx="2380615" cy="2380615"/>
          </a:xfrm>
        </p:grpSpPr>
        <p:sp>
          <p:nvSpPr>
            <p:cNvPr name="Freeform 31" id="31"/>
            <p:cNvSpPr/>
            <p:nvPr/>
          </p:nvSpPr>
          <p:spPr>
            <a:xfrm flipH="false" flipV="false" rot="0">
              <a:off x="0" y="0"/>
              <a:ext cx="2380615" cy="2380615"/>
            </a:xfrm>
            <a:custGeom>
              <a:avLst/>
              <a:gdLst/>
              <a:ahLst/>
              <a:cxnLst/>
              <a:rect r="r" b="b" t="t" l="l"/>
              <a:pathLst>
                <a:path h="2380615" w="2380615">
                  <a:moveTo>
                    <a:pt x="0" y="0"/>
                  </a:moveTo>
                  <a:lnTo>
                    <a:pt x="2380615" y="0"/>
                  </a:lnTo>
                  <a:lnTo>
                    <a:pt x="2380615" y="2380615"/>
                  </a:lnTo>
                  <a:lnTo>
                    <a:pt x="0" y="2380615"/>
                  </a:lnTo>
                  <a:lnTo>
                    <a:pt x="0" y="0"/>
                  </a:lnTo>
                  <a:close/>
                </a:path>
              </a:pathLst>
            </a:custGeom>
            <a:blipFill>
              <a:blip r:embed="rId8"/>
              <a:stretch>
                <a:fillRect l="0" t="0" r="0" b="0"/>
              </a:stretch>
            </a:blipFill>
          </p:spPr>
        </p:sp>
      </p:grpSp>
      <p:grpSp>
        <p:nvGrpSpPr>
          <p:cNvPr name="Group 32" id="32"/>
          <p:cNvGrpSpPr/>
          <p:nvPr/>
        </p:nvGrpSpPr>
        <p:grpSpPr>
          <a:xfrm rot="0">
            <a:off x="8788184" y="16427901"/>
            <a:ext cx="1785461" cy="1785461"/>
            <a:chOff x="0" y="0"/>
            <a:chExt cx="2380615" cy="2380615"/>
          </a:xfrm>
        </p:grpSpPr>
        <p:sp>
          <p:nvSpPr>
            <p:cNvPr name="Freeform 33" id="33"/>
            <p:cNvSpPr/>
            <p:nvPr/>
          </p:nvSpPr>
          <p:spPr>
            <a:xfrm flipH="false" flipV="false" rot="0">
              <a:off x="0" y="0"/>
              <a:ext cx="2380615" cy="2380615"/>
            </a:xfrm>
            <a:custGeom>
              <a:avLst/>
              <a:gdLst/>
              <a:ahLst/>
              <a:cxnLst/>
              <a:rect r="r" b="b" t="t" l="l"/>
              <a:pathLst>
                <a:path h="2380615" w="2380615">
                  <a:moveTo>
                    <a:pt x="0" y="0"/>
                  </a:moveTo>
                  <a:lnTo>
                    <a:pt x="2380615" y="0"/>
                  </a:lnTo>
                  <a:lnTo>
                    <a:pt x="2380615" y="2380615"/>
                  </a:lnTo>
                  <a:lnTo>
                    <a:pt x="0" y="2380615"/>
                  </a:lnTo>
                  <a:lnTo>
                    <a:pt x="0" y="0"/>
                  </a:lnTo>
                  <a:close/>
                </a:path>
              </a:pathLst>
            </a:custGeom>
            <a:blipFill>
              <a:blip r:embed="rId9"/>
              <a:stretch>
                <a:fillRect l="0" t="0" r="0" b="0"/>
              </a:stretch>
            </a:blipFill>
          </p:spPr>
        </p:sp>
      </p:grpSp>
      <p:sp>
        <p:nvSpPr>
          <p:cNvPr name="TextBox 34" id="34"/>
          <p:cNvSpPr txBox="true"/>
          <p:nvPr/>
        </p:nvSpPr>
        <p:spPr>
          <a:xfrm rot="0">
            <a:off x="10412482" y="1805788"/>
            <a:ext cx="14485668" cy="1129570"/>
          </a:xfrm>
          <a:prstGeom prst="rect">
            <a:avLst/>
          </a:prstGeom>
        </p:spPr>
        <p:txBody>
          <a:bodyPr anchor="t" rtlCol="false" tIns="0" lIns="0" bIns="0" rIns="0">
            <a:spAutoFit/>
          </a:bodyPr>
          <a:lstStyle/>
          <a:p>
            <a:pPr algn="ctr">
              <a:lnSpc>
                <a:spcPts val="8446"/>
              </a:lnSpc>
            </a:pPr>
            <a:r>
              <a:rPr lang="en-US" b="true" sz="6033" spc="-407">
                <a:solidFill>
                  <a:srgbClr val="0F71B8"/>
                </a:solidFill>
                <a:latin typeface="Cardo Bold"/>
                <a:ea typeface="Cardo Bold"/>
                <a:cs typeface="Cardo Bold"/>
                <a:sym typeface="Cardo Bold"/>
              </a:rPr>
              <a:t>Mot  d’accueil</a:t>
            </a:r>
          </a:p>
        </p:txBody>
      </p:sp>
      <p:sp>
        <p:nvSpPr>
          <p:cNvPr name="Freeform 35" id="35"/>
          <p:cNvSpPr/>
          <p:nvPr/>
        </p:nvSpPr>
        <p:spPr>
          <a:xfrm flipH="false" flipV="false" rot="0">
            <a:off x="19253692" y="7137540"/>
            <a:ext cx="1018718" cy="676056"/>
          </a:xfrm>
          <a:custGeom>
            <a:avLst/>
            <a:gdLst/>
            <a:ahLst/>
            <a:cxnLst/>
            <a:rect r="r" b="b" t="t" l="l"/>
            <a:pathLst>
              <a:path h="676056" w="1018718">
                <a:moveTo>
                  <a:pt x="0" y="0"/>
                </a:moveTo>
                <a:lnTo>
                  <a:pt x="1018718" y="0"/>
                </a:lnTo>
                <a:lnTo>
                  <a:pt x="1018718" y="676056"/>
                </a:lnTo>
                <a:lnTo>
                  <a:pt x="0" y="676056"/>
                </a:lnTo>
                <a:lnTo>
                  <a:pt x="0" y="0"/>
                </a:lnTo>
                <a:close/>
              </a:path>
            </a:pathLst>
          </a:custGeom>
          <a:blipFill>
            <a:blip r:embed="rId10">
              <a:extLst>
                <a:ext uri="{96DAC541-7B7A-43D3-8B79-37D633B846F1}">
                  <asvg:svgBlip xmlns:asvg="http://schemas.microsoft.com/office/drawing/2016/SVG/main" r:embed="rId11"/>
                </a:ext>
              </a:extLst>
            </a:blip>
            <a:stretch>
              <a:fillRect l="0" t="-697" r="0" b="-697"/>
            </a:stretch>
          </a:blipFill>
        </p:spPr>
      </p:sp>
      <p:sp>
        <p:nvSpPr>
          <p:cNvPr name="Freeform 36" id="36"/>
          <p:cNvSpPr/>
          <p:nvPr/>
        </p:nvSpPr>
        <p:spPr>
          <a:xfrm flipH="true" flipV="false" rot="0">
            <a:off x="740607" y="3252683"/>
            <a:ext cx="974579" cy="646767"/>
          </a:xfrm>
          <a:custGeom>
            <a:avLst/>
            <a:gdLst/>
            <a:ahLst/>
            <a:cxnLst/>
            <a:rect r="r" b="b" t="t" l="l"/>
            <a:pathLst>
              <a:path h="646767" w="974579">
                <a:moveTo>
                  <a:pt x="974579" y="0"/>
                </a:moveTo>
                <a:lnTo>
                  <a:pt x="0" y="0"/>
                </a:lnTo>
                <a:lnTo>
                  <a:pt x="0" y="646766"/>
                </a:lnTo>
                <a:lnTo>
                  <a:pt x="974579" y="646766"/>
                </a:lnTo>
                <a:lnTo>
                  <a:pt x="974579" y="0"/>
                </a:lnTo>
                <a:close/>
              </a:path>
            </a:pathLst>
          </a:custGeom>
          <a:blipFill>
            <a:blip r:embed="rId10">
              <a:extLst>
                <a:ext uri="{96DAC541-7B7A-43D3-8B79-37D633B846F1}">
                  <asvg:svgBlip xmlns:asvg="http://schemas.microsoft.com/office/drawing/2016/SVG/main" r:embed="rId11"/>
                </a:ext>
              </a:extLst>
            </a:blip>
            <a:stretch>
              <a:fillRect l="-260" t="0" r="-259" b="0"/>
            </a:stretch>
          </a:blipFill>
        </p:spPr>
      </p:sp>
      <p:grpSp>
        <p:nvGrpSpPr>
          <p:cNvPr name="Group 37" id="37"/>
          <p:cNvGrpSpPr/>
          <p:nvPr/>
        </p:nvGrpSpPr>
        <p:grpSpPr>
          <a:xfrm rot="0">
            <a:off x="12534367" y="1042264"/>
            <a:ext cx="2018967" cy="2533802"/>
            <a:chOff x="0" y="0"/>
            <a:chExt cx="2691956" cy="3378403"/>
          </a:xfrm>
        </p:grpSpPr>
        <p:sp>
          <p:nvSpPr>
            <p:cNvPr name="Freeform 38" id="38"/>
            <p:cNvSpPr/>
            <p:nvPr/>
          </p:nvSpPr>
          <p:spPr>
            <a:xfrm flipH="false" flipV="false" rot="0">
              <a:off x="0" y="0"/>
              <a:ext cx="2691892" cy="3378454"/>
            </a:xfrm>
            <a:custGeom>
              <a:avLst/>
              <a:gdLst/>
              <a:ahLst/>
              <a:cxnLst/>
              <a:rect r="r" b="b" t="t" l="l"/>
              <a:pathLst>
                <a:path h="3378454" w="2691892">
                  <a:moveTo>
                    <a:pt x="0" y="0"/>
                  </a:moveTo>
                  <a:lnTo>
                    <a:pt x="2691892" y="0"/>
                  </a:lnTo>
                  <a:lnTo>
                    <a:pt x="2691892" y="3378454"/>
                  </a:lnTo>
                  <a:lnTo>
                    <a:pt x="0" y="3378454"/>
                  </a:lnTo>
                  <a:lnTo>
                    <a:pt x="0" y="0"/>
                  </a:lnTo>
                  <a:close/>
                </a:path>
              </a:pathLst>
            </a:custGeom>
            <a:blipFill>
              <a:blip r:embed="rId12"/>
              <a:stretch>
                <a:fillRect l="0" t="-199" r="-2" b="-197"/>
              </a:stretch>
            </a:blipFill>
          </p:spPr>
        </p:sp>
      </p:grpSp>
      <p:sp>
        <p:nvSpPr>
          <p:cNvPr name="AutoShape 39" id="39"/>
          <p:cNvSpPr/>
          <p:nvPr/>
        </p:nvSpPr>
        <p:spPr>
          <a:xfrm rot="-5287020">
            <a:off x="17773479" y="22158493"/>
            <a:ext cx="1640891" cy="0"/>
          </a:xfrm>
          <a:prstGeom prst="line">
            <a:avLst/>
          </a:prstGeom>
          <a:ln cap="rnd" w="19050">
            <a:solidFill>
              <a:srgbClr val="019FE3"/>
            </a:solidFill>
            <a:prstDash val="solid"/>
            <a:headEnd type="none" len="sm" w="sm"/>
            <a:tailEnd type="none" len="sm" w="sm"/>
          </a:ln>
        </p:spPr>
      </p:sp>
      <p:grpSp>
        <p:nvGrpSpPr>
          <p:cNvPr name="Group 40" id="40"/>
          <p:cNvGrpSpPr/>
          <p:nvPr/>
        </p:nvGrpSpPr>
        <p:grpSpPr>
          <a:xfrm rot="0">
            <a:off x="6774532" y="25126321"/>
            <a:ext cx="1392088" cy="1392088"/>
            <a:chOff x="0" y="0"/>
            <a:chExt cx="1856118" cy="1856118"/>
          </a:xfrm>
        </p:grpSpPr>
        <p:sp>
          <p:nvSpPr>
            <p:cNvPr name="Freeform 41" id="41"/>
            <p:cNvSpPr/>
            <p:nvPr/>
          </p:nvSpPr>
          <p:spPr>
            <a:xfrm flipH="false" flipV="false" rot="0">
              <a:off x="0" y="0"/>
              <a:ext cx="1856105" cy="1856105"/>
            </a:xfrm>
            <a:custGeom>
              <a:avLst/>
              <a:gdLst/>
              <a:ahLst/>
              <a:cxnLst/>
              <a:rect r="r" b="b" t="t" l="l"/>
              <a:pathLst>
                <a:path h="1856105" w="1856105">
                  <a:moveTo>
                    <a:pt x="0" y="0"/>
                  </a:moveTo>
                  <a:lnTo>
                    <a:pt x="1856105" y="0"/>
                  </a:lnTo>
                  <a:lnTo>
                    <a:pt x="1856105" y="1856105"/>
                  </a:lnTo>
                  <a:lnTo>
                    <a:pt x="0" y="1856105"/>
                  </a:lnTo>
                  <a:lnTo>
                    <a:pt x="0" y="0"/>
                  </a:lnTo>
                  <a:close/>
                </a:path>
              </a:pathLst>
            </a:custGeom>
            <a:blipFill>
              <a:blip r:embed="rId13"/>
              <a:stretch>
                <a:fillRect l="0" t="0" r="0" b="0"/>
              </a:stretch>
            </a:blipFill>
          </p:spPr>
        </p:sp>
      </p:grpSp>
      <p:grpSp>
        <p:nvGrpSpPr>
          <p:cNvPr name="Group 42" id="42"/>
          <p:cNvGrpSpPr/>
          <p:nvPr/>
        </p:nvGrpSpPr>
        <p:grpSpPr>
          <a:xfrm rot="0">
            <a:off x="10025615" y="25126321"/>
            <a:ext cx="1436332" cy="1436332"/>
            <a:chOff x="0" y="0"/>
            <a:chExt cx="1915109" cy="1915109"/>
          </a:xfrm>
        </p:grpSpPr>
        <p:sp>
          <p:nvSpPr>
            <p:cNvPr name="Freeform 43" id="43"/>
            <p:cNvSpPr/>
            <p:nvPr/>
          </p:nvSpPr>
          <p:spPr>
            <a:xfrm flipH="false" flipV="false" rot="0">
              <a:off x="0" y="0"/>
              <a:ext cx="1915160" cy="1915160"/>
            </a:xfrm>
            <a:custGeom>
              <a:avLst/>
              <a:gdLst/>
              <a:ahLst/>
              <a:cxnLst/>
              <a:rect r="r" b="b" t="t" l="l"/>
              <a:pathLst>
                <a:path h="1915160" w="1915160">
                  <a:moveTo>
                    <a:pt x="0" y="0"/>
                  </a:moveTo>
                  <a:lnTo>
                    <a:pt x="1915160" y="0"/>
                  </a:lnTo>
                  <a:lnTo>
                    <a:pt x="1915160" y="1915160"/>
                  </a:lnTo>
                  <a:lnTo>
                    <a:pt x="0" y="1915160"/>
                  </a:lnTo>
                  <a:lnTo>
                    <a:pt x="0" y="0"/>
                  </a:lnTo>
                  <a:close/>
                </a:path>
              </a:pathLst>
            </a:custGeom>
            <a:blipFill>
              <a:blip r:embed="rId14"/>
              <a:stretch>
                <a:fillRect l="0" t="0" r="2" b="2"/>
              </a:stretch>
            </a:blipFill>
          </p:spPr>
        </p:sp>
      </p:grpSp>
      <p:grpSp>
        <p:nvGrpSpPr>
          <p:cNvPr name="Group 44" id="44"/>
          <p:cNvGrpSpPr/>
          <p:nvPr/>
        </p:nvGrpSpPr>
        <p:grpSpPr>
          <a:xfrm rot="0">
            <a:off x="13119344" y="25418091"/>
            <a:ext cx="1474365" cy="1090670"/>
            <a:chOff x="0" y="0"/>
            <a:chExt cx="1965820" cy="1454226"/>
          </a:xfrm>
        </p:grpSpPr>
        <p:sp>
          <p:nvSpPr>
            <p:cNvPr name="Freeform 45" id="45"/>
            <p:cNvSpPr/>
            <p:nvPr/>
          </p:nvSpPr>
          <p:spPr>
            <a:xfrm flipH="false" flipV="false" rot="0">
              <a:off x="0" y="0"/>
              <a:ext cx="1965833" cy="1454277"/>
            </a:xfrm>
            <a:custGeom>
              <a:avLst/>
              <a:gdLst/>
              <a:ahLst/>
              <a:cxnLst/>
              <a:rect r="r" b="b" t="t" l="l"/>
              <a:pathLst>
                <a:path h="1454277" w="1965833">
                  <a:moveTo>
                    <a:pt x="0" y="0"/>
                  </a:moveTo>
                  <a:lnTo>
                    <a:pt x="1965833" y="0"/>
                  </a:lnTo>
                  <a:lnTo>
                    <a:pt x="1965833" y="1454277"/>
                  </a:lnTo>
                  <a:lnTo>
                    <a:pt x="0" y="1454277"/>
                  </a:lnTo>
                  <a:lnTo>
                    <a:pt x="0" y="0"/>
                  </a:lnTo>
                  <a:close/>
                </a:path>
              </a:pathLst>
            </a:custGeom>
            <a:blipFill>
              <a:blip r:embed="rId15"/>
              <a:stretch>
                <a:fillRect l="-11" t="0" r="-10" b="3"/>
              </a:stretch>
            </a:blipFill>
          </p:spPr>
        </p:sp>
      </p:grpSp>
      <p:grpSp>
        <p:nvGrpSpPr>
          <p:cNvPr name="Group 46" id="46"/>
          <p:cNvGrpSpPr/>
          <p:nvPr/>
        </p:nvGrpSpPr>
        <p:grpSpPr>
          <a:xfrm rot="0">
            <a:off x="16528837" y="25081011"/>
            <a:ext cx="1436332" cy="1436332"/>
            <a:chOff x="0" y="0"/>
            <a:chExt cx="1915109" cy="1915109"/>
          </a:xfrm>
        </p:grpSpPr>
        <p:sp>
          <p:nvSpPr>
            <p:cNvPr name="Freeform 47" id="47"/>
            <p:cNvSpPr/>
            <p:nvPr/>
          </p:nvSpPr>
          <p:spPr>
            <a:xfrm flipH="false" flipV="false" rot="0">
              <a:off x="0" y="0"/>
              <a:ext cx="1915160" cy="1915160"/>
            </a:xfrm>
            <a:custGeom>
              <a:avLst/>
              <a:gdLst/>
              <a:ahLst/>
              <a:cxnLst/>
              <a:rect r="r" b="b" t="t" l="l"/>
              <a:pathLst>
                <a:path h="1915160" w="1915160">
                  <a:moveTo>
                    <a:pt x="0" y="0"/>
                  </a:moveTo>
                  <a:lnTo>
                    <a:pt x="1915160" y="0"/>
                  </a:lnTo>
                  <a:lnTo>
                    <a:pt x="1915160" y="1915160"/>
                  </a:lnTo>
                  <a:lnTo>
                    <a:pt x="0" y="1915160"/>
                  </a:lnTo>
                  <a:lnTo>
                    <a:pt x="0" y="0"/>
                  </a:lnTo>
                  <a:close/>
                </a:path>
              </a:pathLst>
            </a:custGeom>
            <a:blipFill>
              <a:blip r:embed="rId16"/>
              <a:stretch>
                <a:fillRect l="0" t="0" r="2" b="2"/>
              </a:stretch>
            </a:blipFill>
          </p:spPr>
        </p:sp>
      </p:grpSp>
      <p:sp>
        <p:nvSpPr>
          <p:cNvPr name="TextBox 48" id="48"/>
          <p:cNvSpPr txBox="true"/>
          <p:nvPr/>
        </p:nvSpPr>
        <p:spPr>
          <a:xfrm rot="0">
            <a:off x="3033665" y="28085910"/>
            <a:ext cx="15325668" cy="1545365"/>
          </a:xfrm>
          <a:prstGeom prst="rect">
            <a:avLst/>
          </a:prstGeom>
        </p:spPr>
        <p:txBody>
          <a:bodyPr anchor="t" rtlCol="false" tIns="0" lIns="0" bIns="0" rIns="0">
            <a:spAutoFit/>
          </a:bodyPr>
          <a:lstStyle/>
          <a:p>
            <a:pPr algn="ctr">
              <a:lnSpc>
                <a:spcPts val="6242"/>
              </a:lnSpc>
            </a:pPr>
            <a:r>
              <a:rPr lang="en-US" b="true" sz="5574" spc="138">
                <a:solidFill>
                  <a:srgbClr val="FFFFFF"/>
                </a:solidFill>
                <a:latin typeface="Cardo Bold"/>
                <a:ea typeface="Cardo Bold"/>
                <a:cs typeface="Cardo Bold"/>
                <a:sym typeface="Cardo Bold"/>
              </a:rPr>
              <a:t>LIGUE AUVERGNE-RHÔNE-ALPES</a:t>
            </a:r>
          </a:p>
          <a:p>
            <a:pPr algn="ctr">
              <a:lnSpc>
                <a:spcPts val="6242"/>
              </a:lnSpc>
            </a:pPr>
            <a:r>
              <a:rPr lang="en-US" b="true" sz="5574" spc="138">
                <a:solidFill>
                  <a:srgbClr val="FFFFFF"/>
                </a:solidFill>
                <a:latin typeface="Cardo Bold"/>
                <a:ea typeface="Cardo Bold"/>
                <a:cs typeface="Cardo Bold"/>
                <a:sym typeface="Cardo Bold"/>
              </a:rPr>
              <a:t>DE BADMINTON</a:t>
            </a:r>
          </a:p>
        </p:txBody>
      </p:sp>
      <p:sp>
        <p:nvSpPr>
          <p:cNvPr name="TextBox 49" id="49"/>
          <p:cNvSpPr txBox="true"/>
          <p:nvPr/>
        </p:nvSpPr>
        <p:spPr>
          <a:xfrm rot="0">
            <a:off x="2702624" y="8063084"/>
            <a:ext cx="6267098" cy="1223010"/>
          </a:xfrm>
          <a:prstGeom prst="rect">
            <a:avLst/>
          </a:prstGeom>
        </p:spPr>
        <p:txBody>
          <a:bodyPr anchor="t" rtlCol="false" tIns="0" lIns="0" bIns="0" rIns="0">
            <a:spAutoFit/>
          </a:bodyPr>
          <a:lstStyle/>
          <a:p>
            <a:pPr algn="ctr">
              <a:lnSpc>
                <a:spcPts val="9239"/>
              </a:lnSpc>
            </a:pPr>
            <a:r>
              <a:rPr lang="en-US" b="true" sz="6599" spc="-447">
                <a:solidFill>
                  <a:srgbClr val="0F71B8"/>
                </a:solidFill>
                <a:latin typeface="Cardo Bold"/>
                <a:ea typeface="Cardo Bold"/>
                <a:cs typeface="Cardo Bold"/>
                <a:sym typeface="Cardo Bold"/>
              </a:rPr>
              <a:t>Notre philosophie</a:t>
            </a:r>
          </a:p>
        </p:txBody>
      </p:sp>
      <p:sp>
        <p:nvSpPr>
          <p:cNvPr name="TextBox 50" id="50"/>
          <p:cNvSpPr txBox="true"/>
          <p:nvPr/>
        </p:nvSpPr>
        <p:spPr>
          <a:xfrm rot="0">
            <a:off x="12380728" y="8137455"/>
            <a:ext cx="6267098" cy="1223010"/>
          </a:xfrm>
          <a:prstGeom prst="rect">
            <a:avLst/>
          </a:prstGeom>
        </p:spPr>
        <p:txBody>
          <a:bodyPr anchor="t" rtlCol="false" tIns="0" lIns="0" bIns="0" rIns="0">
            <a:spAutoFit/>
          </a:bodyPr>
          <a:lstStyle/>
          <a:p>
            <a:pPr algn="ctr">
              <a:lnSpc>
                <a:spcPts val="9239"/>
              </a:lnSpc>
            </a:pPr>
            <a:r>
              <a:rPr lang="en-US" b="true" sz="6599" spc="-447">
                <a:solidFill>
                  <a:srgbClr val="0F71B8"/>
                </a:solidFill>
                <a:latin typeface="Cardo Bold"/>
                <a:ea typeface="Cardo Bold"/>
                <a:cs typeface="Cardo Bold"/>
                <a:sym typeface="Cardo Bold"/>
              </a:rPr>
              <a:t>Chiffres clés</a:t>
            </a:r>
          </a:p>
        </p:txBody>
      </p:sp>
      <p:sp>
        <p:nvSpPr>
          <p:cNvPr name="TextBox 51" id="51"/>
          <p:cNvSpPr txBox="true"/>
          <p:nvPr/>
        </p:nvSpPr>
        <p:spPr>
          <a:xfrm rot="0">
            <a:off x="2013147" y="9728178"/>
            <a:ext cx="7277891" cy="4169731"/>
          </a:xfrm>
          <a:prstGeom prst="rect">
            <a:avLst/>
          </a:prstGeom>
        </p:spPr>
        <p:txBody>
          <a:bodyPr anchor="t" rtlCol="false" tIns="0" lIns="0" bIns="0" rIns="0">
            <a:spAutoFit/>
          </a:bodyPr>
          <a:lstStyle/>
          <a:p>
            <a:pPr algn="l" marL="1939202" indent="-646401" lvl="2">
              <a:lnSpc>
                <a:spcPts val="4787"/>
              </a:lnSpc>
              <a:buFont typeface="Arial"/>
              <a:buChar char="⚬"/>
            </a:pPr>
            <a:r>
              <a:rPr lang="en-US" sz="4315" spc="107">
                <a:solidFill>
                  <a:srgbClr val="262674"/>
                </a:solidFill>
                <a:latin typeface="Inter 1"/>
                <a:ea typeface="Inter 1"/>
                <a:cs typeface="Inter 1"/>
                <a:sym typeface="Inter 1"/>
              </a:rPr>
              <a:t>FEDERER</a:t>
            </a:r>
          </a:p>
          <a:p>
            <a:pPr algn="l" marL="1939202" indent="-646401" lvl="2">
              <a:lnSpc>
                <a:spcPts val="4787"/>
              </a:lnSpc>
            </a:pPr>
          </a:p>
          <a:p>
            <a:pPr algn="l" marL="1939202" indent="-646401" lvl="2">
              <a:lnSpc>
                <a:spcPts val="4787"/>
              </a:lnSpc>
              <a:buFont typeface="Arial"/>
              <a:buChar char="⚬"/>
            </a:pPr>
            <a:r>
              <a:rPr lang="en-US" sz="4315" spc="107">
                <a:solidFill>
                  <a:srgbClr val="262674"/>
                </a:solidFill>
                <a:latin typeface="Inter 1"/>
                <a:ea typeface="Inter 1"/>
                <a:cs typeface="Inter 1"/>
                <a:sym typeface="Inter 1"/>
              </a:rPr>
              <a:t>RAYONNER</a:t>
            </a:r>
          </a:p>
          <a:p>
            <a:pPr algn="l" marL="1939202" indent="-646401" lvl="2">
              <a:lnSpc>
                <a:spcPts val="4787"/>
              </a:lnSpc>
            </a:pPr>
          </a:p>
          <a:p>
            <a:pPr algn="l" marL="1939202" indent="-646401" lvl="2">
              <a:lnSpc>
                <a:spcPts val="4787"/>
              </a:lnSpc>
              <a:buFont typeface="Arial"/>
              <a:buChar char="⚬"/>
            </a:pPr>
            <a:r>
              <a:rPr lang="en-US" sz="4315" spc="107">
                <a:solidFill>
                  <a:srgbClr val="262674"/>
                </a:solidFill>
                <a:latin typeface="Inter 1"/>
                <a:ea typeface="Inter 1"/>
                <a:cs typeface="Inter 1"/>
                <a:sym typeface="Inter 1"/>
              </a:rPr>
              <a:t>ACCOMPAGNER</a:t>
            </a:r>
          </a:p>
          <a:p>
            <a:pPr algn="l" marL="1939202" indent="-646401" lvl="2">
              <a:lnSpc>
                <a:spcPts val="4787"/>
              </a:lnSpc>
            </a:pPr>
          </a:p>
          <a:p>
            <a:pPr algn="l" marL="1939202" indent="-646401" lvl="2">
              <a:lnSpc>
                <a:spcPts val="4787"/>
              </a:lnSpc>
              <a:buFont typeface="Arial"/>
              <a:buChar char="⚬"/>
            </a:pPr>
            <a:r>
              <a:rPr lang="en-US" sz="4315" spc="107">
                <a:solidFill>
                  <a:srgbClr val="262674"/>
                </a:solidFill>
                <a:latin typeface="Inter 1"/>
                <a:ea typeface="Inter 1"/>
                <a:cs typeface="Inter 1"/>
                <a:sym typeface="Inter 1"/>
              </a:rPr>
              <a:t>PERFORMER</a:t>
            </a:r>
          </a:p>
        </p:txBody>
      </p:sp>
      <p:sp>
        <p:nvSpPr>
          <p:cNvPr name="TextBox 52" id="52"/>
          <p:cNvSpPr txBox="true"/>
          <p:nvPr/>
        </p:nvSpPr>
        <p:spPr>
          <a:xfrm rot="0">
            <a:off x="12989557" y="10017871"/>
            <a:ext cx="1646072" cy="971950"/>
          </a:xfrm>
          <a:prstGeom prst="rect">
            <a:avLst/>
          </a:prstGeom>
        </p:spPr>
        <p:txBody>
          <a:bodyPr anchor="t" rtlCol="false" tIns="0" lIns="0" bIns="0" rIns="0">
            <a:spAutoFit/>
          </a:bodyPr>
          <a:lstStyle/>
          <a:p>
            <a:pPr algn="r">
              <a:lnSpc>
                <a:spcPts val="7422"/>
              </a:lnSpc>
            </a:pPr>
            <a:r>
              <a:rPr lang="en-US" sz="5300" spc="130">
                <a:solidFill>
                  <a:srgbClr val="262674"/>
                </a:solidFill>
                <a:latin typeface="Anton"/>
                <a:ea typeface="Anton"/>
                <a:cs typeface="Anton"/>
                <a:sym typeface="Anton"/>
              </a:rPr>
              <a:t>197</a:t>
            </a:r>
          </a:p>
        </p:txBody>
      </p:sp>
      <p:sp>
        <p:nvSpPr>
          <p:cNvPr name="TextBox 53" id="53"/>
          <p:cNvSpPr txBox="true"/>
          <p:nvPr/>
        </p:nvSpPr>
        <p:spPr>
          <a:xfrm rot="0">
            <a:off x="10939482" y="11935120"/>
            <a:ext cx="3741496" cy="971950"/>
          </a:xfrm>
          <a:prstGeom prst="rect">
            <a:avLst/>
          </a:prstGeom>
        </p:spPr>
        <p:txBody>
          <a:bodyPr anchor="t" rtlCol="false" tIns="0" lIns="0" bIns="0" rIns="0">
            <a:spAutoFit/>
          </a:bodyPr>
          <a:lstStyle/>
          <a:p>
            <a:pPr algn="r">
              <a:lnSpc>
                <a:spcPts val="7422"/>
              </a:lnSpc>
            </a:pPr>
            <a:r>
              <a:rPr lang="en-US" sz="5300" spc="130">
                <a:solidFill>
                  <a:srgbClr val="262674"/>
                </a:solidFill>
                <a:latin typeface="Anton"/>
                <a:ea typeface="Anton"/>
                <a:cs typeface="Anton"/>
                <a:sym typeface="Anton"/>
              </a:rPr>
              <a:t>29 700</a:t>
            </a:r>
          </a:p>
        </p:txBody>
      </p:sp>
      <p:sp>
        <p:nvSpPr>
          <p:cNvPr name="TextBox 54" id="54"/>
          <p:cNvSpPr txBox="true"/>
          <p:nvPr/>
        </p:nvSpPr>
        <p:spPr>
          <a:xfrm rot="0">
            <a:off x="13812593" y="13807154"/>
            <a:ext cx="823036" cy="971950"/>
          </a:xfrm>
          <a:prstGeom prst="rect">
            <a:avLst/>
          </a:prstGeom>
        </p:spPr>
        <p:txBody>
          <a:bodyPr anchor="t" rtlCol="false" tIns="0" lIns="0" bIns="0" rIns="0">
            <a:spAutoFit/>
          </a:bodyPr>
          <a:lstStyle/>
          <a:p>
            <a:pPr algn="r">
              <a:lnSpc>
                <a:spcPts val="7422"/>
              </a:lnSpc>
            </a:pPr>
            <a:r>
              <a:rPr lang="en-US" sz="5300" spc="130">
                <a:solidFill>
                  <a:srgbClr val="262674"/>
                </a:solidFill>
                <a:latin typeface="Anton"/>
                <a:ea typeface="Anton"/>
                <a:cs typeface="Anton"/>
                <a:sym typeface="Anton"/>
              </a:rPr>
              <a:t>10</a:t>
            </a:r>
          </a:p>
        </p:txBody>
      </p:sp>
      <p:sp>
        <p:nvSpPr>
          <p:cNvPr name="TextBox 55" id="55"/>
          <p:cNvSpPr txBox="true"/>
          <p:nvPr/>
        </p:nvSpPr>
        <p:spPr>
          <a:xfrm rot="0">
            <a:off x="17154220" y="10017871"/>
            <a:ext cx="1646072" cy="971950"/>
          </a:xfrm>
          <a:prstGeom prst="rect">
            <a:avLst/>
          </a:prstGeom>
        </p:spPr>
        <p:txBody>
          <a:bodyPr anchor="t" rtlCol="false" tIns="0" lIns="0" bIns="0" rIns="0">
            <a:spAutoFit/>
          </a:bodyPr>
          <a:lstStyle/>
          <a:p>
            <a:pPr algn="r">
              <a:lnSpc>
                <a:spcPts val="7422"/>
              </a:lnSpc>
            </a:pPr>
            <a:r>
              <a:rPr lang="en-US" sz="5300" spc="130">
                <a:solidFill>
                  <a:srgbClr val="262674"/>
                </a:solidFill>
                <a:latin typeface="Anton"/>
                <a:ea typeface="Anton"/>
                <a:cs typeface="Anton"/>
                <a:sym typeface="Anton"/>
              </a:rPr>
              <a:t>102</a:t>
            </a:r>
          </a:p>
        </p:txBody>
      </p:sp>
      <p:sp>
        <p:nvSpPr>
          <p:cNvPr name="TextBox 56" id="56"/>
          <p:cNvSpPr txBox="true"/>
          <p:nvPr/>
        </p:nvSpPr>
        <p:spPr>
          <a:xfrm rot="0">
            <a:off x="18180815" y="11890553"/>
            <a:ext cx="1646072" cy="971950"/>
          </a:xfrm>
          <a:prstGeom prst="rect">
            <a:avLst/>
          </a:prstGeom>
        </p:spPr>
        <p:txBody>
          <a:bodyPr anchor="t" rtlCol="false" tIns="0" lIns="0" bIns="0" rIns="0">
            <a:spAutoFit/>
          </a:bodyPr>
          <a:lstStyle/>
          <a:p>
            <a:pPr algn="l">
              <a:lnSpc>
                <a:spcPts val="7422"/>
              </a:lnSpc>
            </a:pPr>
            <a:r>
              <a:rPr lang="en-US" sz="5300" spc="130">
                <a:solidFill>
                  <a:srgbClr val="262674"/>
                </a:solidFill>
                <a:latin typeface="Anton"/>
                <a:ea typeface="Anton"/>
                <a:cs typeface="Anton"/>
                <a:sym typeface="Anton"/>
              </a:rPr>
              <a:t>12</a:t>
            </a:r>
          </a:p>
        </p:txBody>
      </p:sp>
      <p:sp>
        <p:nvSpPr>
          <p:cNvPr name="TextBox 57" id="57"/>
          <p:cNvSpPr txBox="true"/>
          <p:nvPr/>
        </p:nvSpPr>
        <p:spPr>
          <a:xfrm rot="0">
            <a:off x="10800188" y="10882817"/>
            <a:ext cx="3880790" cy="654577"/>
          </a:xfrm>
          <a:prstGeom prst="rect">
            <a:avLst/>
          </a:prstGeom>
        </p:spPr>
        <p:txBody>
          <a:bodyPr anchor="t" rtlCol="false" tIns="0" lIns="0" bIns="0" rIns="0">
            <a:spAutoFit/>
          </a:bodyPr>
          <a:lstStyle/>
          <a:p>
            <a:pPr algn="r">
              <a:lnSpc>
                <a:spcPts val="4802"/>
              </a:lnSpc>
            </a:pPr>
            <a:r>
              <a:rPr lang="en-US" sz="3429" spc="84">
                <a:solidFill>
                  <a:srgbClr val="262674"/>
                </a:solidFill>
                <a:latin typeface="Inter 1"/>
                <a:ea typeface="Inter 1"/>
                <a:cs typeface="Inter 1"/>
                <a:sym typeface="Inter 1"/>
              </a:rPr>
              <a:t>CLUBS</a:t>
            </a:r>
          </a:p>
        </p:txBody>
      </p:sp>
      <p:sp>
        <p:nvSpPr>
          <p:cNvPr name="TextBox 58" id="58"/>
          <p:cNvSpPr txBox="true"/>
          <p:nvPr/>
        </p:nvSpPr>
        <p:spPr>
          <a:xfrm rot="0">
            <a:off x="10800188" y="12714970"/>
            <a:ext cx="3880790" cy="654577"/>
          </a:xfrm>
          <a:prstGeom prst="rect">
            <a:avLst/>
          </a:prstGeom>
        </p:spPr>
        <p:txBody>
          <a:bodyPr anchor="t" rtlCol="false" tIns="0" lIns="0" bIns="0" rIns="0">
            <a:spAutoFit/>
          </a:bodyPr>
          <a:lstStyle/>
          <a:p>
            <a:pPr algn="r">
              <a:lnSpc>
                <a:spcPts val="4802"/>
              </a:lnSpc>
            </a:pPr>
            <a:r>
              <a:rPr lang="en-US" sz="3429" spc="84">
                <a:solidFill>
                  <a:srgbClr val="262674"/>
                </a:solidFill>
                <a:latin typeface="Inter 1"/>
                <a:ea typeface="Inter 1"/>
                <a:cs typeface="Inter 1"/>
                <a:sym typeface="Inter 1"/>
              </a:rPr>
              <a:t>LICENCIÉS</a:t>
            </a:r>
          </a:p>
        </p:txBody>
      </p:sp>
      <p:sp>
        <p:nvSpPr>
          <p:cNvPr name="TextBox 59" id="59"/>
          <p:cNvSpPr txBox="true"/>
          <p:nvPr/>
        </p:nvSpPr>
        <p:spPr>
          <a:xfrm rot="0">
            <a:off x="15010771" y="11083452"/>
            <a:ext cx="3880790" cy="821036"/>
          </a:xfrm>
          <a:prstGeom prst="rect">
            <a:avLst/>
          </a:prstGeom>
        </p:spPr>
        <p:txBody>
          <a:bodyPr anchor="t" rtlCol="false" tIns="0" lIns="0" bIns="0" rIns="0">
            <a:spAutoFit/>
          </a:bodyPr>
          <a:lstStyle/>
          <a:p>
            <a:pPr algn="r">
              <a:lnSpc>
                <a:spcPts val="3463"/>
              </a:lnSpc>
            </a:pPr>
            <a:r>
              <a:rPr lang="en-US" sz="3429" spc="84">
                <a:solidFill>
                  <a:srgbClr val="262674"/>
                </a:solidFill>
                <a:latin typeface="Inter 1"/>
                <a:ea typeface="Inter 1"/>
                <a:cs typeface="Inter 1"/>
                <a:sym typeface="Inter 1"/>
              </a:rPr>
              <a:t>ECOLES DE BAD LABELLISÉES</a:t>
            </a:r>
          </a:p>
        </p:txBody>
      </p:sp>
      <p:sp>
        <p:nvSpPr>
          <p:cNvPr name="TextBox 60" id="60"/>
          <p:cNvSpPr txBox="true"/>
          <p:nvPr/>
        </p:nvSpPr>
        <p:spPr>
          <a:xfrm rot="0">
            <a:off x="10754839" y="14720697"/>
            <a:ext cx="3880790" cy="654577"/>
          </a:xfrm>
          <a:prstGeom prst="rect">
            <a:avLst/>
          </a:prstGeom>
        </p:spPr>
        <p:txBody>
          <a:bodyPr anchor="t" rtlCol="false" tIns="0" lIns="0" bIns="0" rIns="0">
            <a:spAutoFit/>
          </a:bodyPr>
          <a:lstStyle/>
          <a:p>
            <a:pPr algn="r">
              <a:lnSpc>
                <a:spcPts val="4802"/>
              </a:lnSpc>
            </a:pPr>
            <a:r>
              <a:rPr lang="en-US" sz="3429" spc="84">
                <a:solidFill>
                  <a:srgbClr val="262674"/>
                </a:solidFill>
                <a:latin typeface="Inter 1"/>
                <a:ea typeface="Inter 1"/>
                <a:cs typeface="Inter 1"/>
                <a:sym typeface="Inter 1"/>
              </a:rPr>
              <a:t>SALARIÉS</a:t>
            </a:r>
          </a:p>
        </p:txBody>
      </p:sp>
      <p:sp>
        <p:nvSpPr>
          <p:cNvPr name="TextBox 61" id="61"/>
          <p:cNvSpPr txBox="true"/>
          <p:nvPr/>
        </p:nvSpPr>
        <p:spPr>
          <a:xfrm rot="0">
            <a:off x="15010771" y="12956134"/>
            <a:ext cx="3880790" cy="821036"/>
          </a:xfrm>
          <a:prstGeom prst="rect">
            <a:avLst/>
          </a:prstGeom>
        </p:spPr>
        <p:txBody>
          <a:bodyPr anchor="t" rtlCol="false" tIns="0" lIns="0" bIns="0" rIns="0">
            <a:spAutoFit/>
          </a:bodyPr>
          <a:lstStyle/>
          <a:p>
            <a:pPr algn="r">
              <a:lnSpc>
                <a:spcPts val="3463"/>
              </a:lnSpc>
            </a:pPr>
            <a:r>
              <a:rPr lang="en-US" sz="3429" spc="84">
                <a:solidFill>
                  <a:srgbClr val="262674"/>
                </a:solidFill>
                <a:latin typeface="Inter 1"/>
                <a:ea typeface="Inter 1"/>
                <a:cs typeface="Inter 1"/>
                <a:sym typeface="Inter 1"/>
              </a:rPr>
              <a:t>JOUEURS AU PÖLE ESPOIRS</a:t>
            </a:r>
          </a:p>
        </p:txBody>
      </p:sp>
      <p:sp>
        <p:nvSpPr>
          <p:cNvPr name="TextBox 62" id="62"/>
          <p:cNvSpPr txBox="true"/>
          <p:nvPr/>
        </p:nvSpPr>
        <p:spPr>
          <a:xfrm rot="0">
            <a:off x="11884714" y="16660787"/>
            <a:ext cx="7006847" cy="745703"/>
          </a:xfrm>
          <a:prstGeom prst="rect">
            <a:avLst/>
          </a:prstGeom>
        </p:spPr>
        <p:txBody>
          <a:bodyPr anchor="t" rtlCol="false" tIns="0" lIns="0" bIns="0" rIns="0">
            <a:spAutoFit/>
          </a:bodyPr>
          <a:lstStyle/>
          <a:p>
            <a:pPr algn="r">
              <a:lnSpc>
                <a:spcPts val="3143"/>
              </a:lnSpc>
            </a:pPr>
            <a:r>
              <a:rPr lang="en-US" sz="3112" spc="76">
                <a:solidFill>
                  <a:srgbClr val="262674"/>
                </a:solidFill>
                <a:latin typeface="Inter 1"/>
                <a:ea typeface="Inter 1"/>
                <a:cs typeface="Inter 1"/>
                <a:sym typeface="Inter 1"/>
              </a:rPr>
              <a:t>DES </a:t>
            </a:r>
            <a:r>
              <a:rPr lang="en-US" b="true" sz="3112" spc="76">
                <a:solidFill>
                  <a:srgbClr val="262674"/>
                </a:solidFill>
                <a:latin typeface="Inter 1 Bold"/>
                <a:ea typeface="Inter 1 Bold"/>
                <a:cs typeface="Inter 1 Bold"/>
                <a:sym typeface="Inter 1 Bold"/>
              </a:rPr>
              <a:t>CENTAINES </a:t>
            </a:r>
            <a:r>
              <a:rPr lang="en-US" sz="3112" spc="76">
                <a:solidFill>
                  <a:srgbClr val="262674"/>
                </a:solidFill>
                <a:latin typeface="Inter 1"/>
                <a:ea typeface="Inter 1"/>
                <a:cs typeface="Inter 1"/>
                <a:sym typeface="Inter 1"/>
              </a:rPr>
              <a:t>DE RAISONS DE JOUER AU BAD !</a:t>
            </a:r>
          </a:p>
        </p:txBody>
      </p:sp>
      <p:sp>
        <p:nvSpPr>
          <p:cNvPr name="TextBox 63" id="63"/>
          <p:cNvSpPr txBox="true"/>
          <p:nvPr/>
        </p:nvSpPr>
        <p:spPr>
          <a:xfrm rot="0">
            <a:off x="5652087" y="18738151"/>
            <a:ext cx="14485668" cy="1129570"/>
          </a:xfrm>
          <a:prstGeom prst="rect">
            <a:avLst/>
          </a:prstGeom>
        </p:spPr>
        <p:txBody>
          <a:bodyPr anchor="t" rtlCol="false" tIns="0" lIns="0" bIns="0" rIns="0">
            <a:spAutoFit/>
          </a:bodyPr>
          <a:lstStyle/>
          <a:p>
            <a:pPr algn="r">
              <a:lnSpc>
                <a:spcPts val="8446"/>
              </a:lnSpc>
            </a:pPr>
            <a:r>
              <a:rPr lang="en-US" b="true" sz="6033" spc="-407">
                <a:solidFill>
                  <a:srgbClr val="0F71B8"/>
                </a:solidFill>
                <a:latin typeface="Cardo Bold"/>
                <a:ea typeface="Cardo Bold"/>
                <a:cs typeface="Cardo Bold"/>
                <a:sym typeface="Cardo Bold"/>
              </a:rPr>
              <a:t>Temps Forts</a:t>
            </a:r>
          </a:p>
        </p:txBody>
      </p:sp>
      <p:sp>
        <p:nvSpPr>
          <p:cNvPr name="TextBox 64" id="64"/>
          <p:cNvSpPr txBox="true"/>
          <p:nvPr/>
        </p:nvSpPr>
        <p:spPr>
          <a:xfrm rot="0">
            <a:off x="881367" y="22359033"/>
            <a:ext cx="3835032" cy="639918"/>
          </a:xfrm>
          <a:prstGeom prst="rect">
            <a:avLst/>
          </a:prstGeom>
        </p:spPr>
        <p:txBody>
          <a:bodyPr anchor="t" rtlCol="false" tIns="0" lIns="0" bIns="0" rIns="0">
            <a:spAutoFit/>
          </a:bodyPr>
          <a:lstStyle/>
          <a:p>
            <a:pPr algn="ctr">
              <a:lnSpc>
                <a:spcPts val="2447"/>
              </a:lnSpc>
            </a:pPr>
            <a:r>
              <a:rPr lang="en-US" b="true" sz="1748" spc="42">
                <a:solidFill>
                  <a:srgbClr val="262674"/>
                </a:solidFill>
                <a:latin typeface="Inter 1 Bold"/>
                <a:ea typeface="Inter 1 Bold"/>
                <a:cs typeface="Inter 1 Bold"/>
                <a:sym typeface="Inter 1 Bold"/>
              </a:rPr>
              <a:t>CHAMPIONNAT RÉGIONAL DOUBLES ET MIXTE ADULTES</a:t>
            </a:r>
          </a:p>
        </p:txBody>
      </p:sp>
      <p:sp>
        <p:nvSpPr>
          <p:cNvPr name="TextBox 65" id="65"/>
          <p:cNvSpPr txBox="true"/>
          <p:nvPr/>
        </p:nvSpPr>
        <p:spPr>
          <a:xfrm rot="0">
            <a:off x="3715531" y="26722835"/>
            <a:ext cx="2418998" cy="293494"/>
          </a:xfrm>
          <a:prstGeom prst="rect">
            <a:avLst/>
          </a:prstGeom>
        </p:spPr>
        <p:txBody>
          <a:bodyPr anchor="t" rtlCol="false" tIns="0" lIns="0" bIns="0" rIns="0">
            <a:spAutoFit/>
          </a:bodyPr>
          <a:lstStyle/>
          <a:p>
            <a:pPr algn="l">
              <a:lnSpc>
                <a:spcPts val="2051"/>
              </a:lnSpc>
            </a:pPr>
            <a:r>
              <a:rPr lang="en-US" b="true" sz="1465" spc="33">
                <a:solidFill>
                  <a:srgbClr val="6D6D87"/>
                </a:solidFill>
                <a:latin typeface="Inter 1 Bold"/>
                <a:ea typeface="Inter 1 Bold"/>
                <a:cs typeface="Inter 1 Bold"/>
                <a:sym typeface="Inter 1 Bold"/>
              </a:rPr>
              <a:t>badminton-aura.org</a:t>
            </a:r>
          </a:p>
        </p:txBody>
      </p:sp>
      <p:sp>
        <p:nvSpPr>
          <p:cNvPr name="TextBox 66" id="66"/>
          <p:cNvSpPr txBox="true"/>
          <p:nvPr/>
        </p:nvSpPr>
        <p:spPr>
          <a:xfrm rot="0">
            <a:off x="6134529" y="26704223"/>
            <a:ext cx="2930376" cy="54174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Ligue Auvergne Rhône-Alpes Badminton </a:t>
            </a:r>
          </a:p>
        </p:txBody>
      </p:sp>
      <p:sp>
        <p:nvSpPr>
          <p:cNvPr name="TextBox 67" id="67"/>
          <p:cNvSpPr txBox="true"/>
          <p:nvPr/>
        </p:nvSpPr>
        <p:spPr>
          <a:xfrm rot="0">
            <a:off x="9557614" y="26726436"/>
            <a:ext cx="2327100"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ligueaurabadminton</a:t>
            </a:r>
          </a:p>
        </p:txBody>
      </p:sp>
      <p:sp>
        <p:nvSpPr>
          <p:cNvPr name="TextBox 68" id="68"/>
          <p:cNvSpPr txBox="true"/>
          <p:nvPr/>
        </p:nvSpPr>
        <p:spPr>
          <a:xfrm rot="0">
            <a:off x="12369870" y="26704223"/>
            <a:ext cx="2738056" cy="54174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Ligue Auvergne Rhône-Alpes Badminton </a:t>
            </a:r>
          </a:p>
        </p:txBody>
      </p:sp>
      <p:sp>
        <p:nvSpPr>
          <p:cNvPr name="TextBox 69" id="69"/>
          <p:cNvSpPr txBox="true"/>
          <p:nvPr/>
        </p:nvSpPr>
        <p:spPr>
          <a:xfrm rot="0">
            <a:off x="14921627" y="26704223"/>
            <a:ext cx="2730675" cy="541744"/>
          </a:xfrm>
          <a:prstGeom prst="rect">
            <a:avLst/>
          </a:prstGeom>
        </p:spPr>
        <p:txBody>
          <a:bodyPr anchor="t" rtlCol="false" tIns="0" lIns="0" bIns="0" rIns="0">
            <a:spAutoFit/>
          </a:bodyPr>
          <a:lstStyle/>
          <a:p>
            <a:pPr algn="r">
              <a:lnSpc>
                <a:spcPts val="2051"/>
              </a:lnSpc>
            </a:pPr>
            <a:r>
              <a:rPr lang="en-US" b="true" sz="1465" spc="33">
                <a:solidFill>
                  <a:srgbClr val="6D6D87"/>
                </a:solidFill>
                <a:latin typeface="Inter 1 Bold"/>
                <a:ea typeface="Inter 1 Bold"/>
                <a:cs typeface="Inter 1 Bold"/>
                <a:sym typeface="Inter 1 Bold"/>
              </a:rPr>
              <a:t>Ligue Auvergne Rhône-Alpes Badminton </a:t>
            </a:r>
          </a:p>
        </p:txBody>
      </p:sp>
      <p:sp>
        <p:nvSpPr>
          <p:cNvPr name="TextBox 70" id="70"/>
          <p:cNvSpPr txBox="true"/>
          <p:nvPr/>
        </p:nvSpPr>
        <p:spPr>
          <a:xfrm rot="0">
            <a:off x="17976437" y="13807154"/>
            <a:ext cx="823036" cy="971950"/>
          </a:xfrm>
          <a:prstGeom prst="rect">
            <a:avLst/>
          </a:prstGeom>
        </p:spPr>
        <p:txBody>
          <a:bodyPr anchor="t" rtlCol="false" tIns="0" lIns="0" bIns="0" rIns="0">
            <a:spAutoFit/>
          </a:bodyPr>
          <a:lstStyle/>
          <a:p>
            <a:pPr algn="r">
              <a:lnSpc>
                <a:spcPts val="7422"/>
              </a:lnSpc>
            </a:pPr>
            <a:r>
              <a:rPr lang="en-US" sz="5300" spc="130">
                <a:solidFill>
                  <a:srgbClr val="262674"/>
                </a:solidFill>
                <a:latin typeface="Anton"/>
                <a:ea typeface="Anton"/>
                <a:cs typeface="Anton"/>
                <a:sym typeface="Anton"/>
              </a:rPr>
              <a:t>14</a:t>
            </a:r>
          </a:p>
        </p:txBody>
      </p:sp>
      <p:sp>
        <p:nvSpPr>
          <p:cNvPr name="TextBox 71" id="71"/>
          <p:cNvSpPr txBox="true"/>
          <p:nvPr/>
        </p:nvSpPr>
        <p:spPr>
          <a:xfrm rot="0">
            <a:off x="14918684" y="14720697"/>
            <a:ext cx="3880790" cy="654577"/>
          </a:xfrm>
          <a:prstGeom prst="rect">
            <a:avLst/>
          </a:prstGeom>
        </p:spPr>
        <p:txBody>
          <a:bodyPr anchor="t" rtlCol="false" tIns="0" lIns="0" bIns="0" rIns="0">
            <a:spAutoFit/>
          </a:bodyPr>
          <a:lstStyle/>
          <a:p>
            <a:pPr algn="r">
              <a:lnSpc>
                <a:spcPts val="4802"/>
              </a:lnSpc>
            </a:pPr>
            <a:r>
              <a:rPr lang="en-US" sz="3429" spc="84">
                <a:solidFill>
                  <a:srgbClr val="262674"/>
                </a:solidFill>
                <a:latin typeface="Inter 1"/>
                <a:ea typeface="Inter 1"/>
                <a:cs typeface="Inter 1"/>
                <a:sym typeface="Inter 1"/>
              </a:rPr>
              <a:t>ELUS</a:t>
            </a:r>
          </a:p>
        </p:txBody>
      </p:sp>
      <p:sp>
        <p:nvSpPr>
          <p:cNvPr name="TextBox 72" id="72"/>
          <p:cNvSpPr txBox="true"/>
          <p:nvPr/>
        </p:nvSpPr>
        <p:spPr>
          <a:xfrm rot="0">
            <a:off x="1052436" y="23052757"/>
            <a:ext cx="3161338" cy="603352"/>
          </a:xfrm>
          <a:prstGeom prst="rect">
            <a:avLst/>
          </a:prstGeom>
        </p:spPr>
        <p:txBody>
          <a:bodyPr anchor="t" rtlCol="false" tIns="0" lIns="0" bIns="0" rIns="0">
            <a:spAutoFit/>
          </a:bodyPr>
          <a:lstStyle/>
          <a:p>
            <a:pPr algn="ctr">
              <a:lnSpc>
                <a:spcPts val="2447"/>
              </a:lnSpc>
            </a:pPr>
            <a:r>
              <a:rPr lang="en-US" sz="1748" i="true" spc="42">
                <a:solidFill>
                  <a:srgbClr val="262674"/>
                </a:solidFill>
                <a:latin typeface="Inter 1 Italics"/>
                <a:ea typeface="Inter 1 Italics"/>
                <a:cs typeface="Inter 1 Italics"/>
                <a:sym typeface="Inter 1 Italics"/>
              </a:rPr>
              <a:t>10-11 octobre 2026</a:t>
            </a:r>
          </a:p>
          <a:p>
            <a:pPr algn="ctr">
              <a:lnSpc>
                <a:spcPts val="2447"/>
              </a:lnSpc>
            </a:pPr>
            <a:r>
              <a:rPr lang="en-US" sz="1748" i="true" spc="42">
                <a:solidFill>
                  <a:srgbClr val="262674"/>
                </a:solidFill>
                <a:latin typeface="Inter 1 Italics"/>
                <a:ea typeface="Inter 1 Italics"/>
                <a:cs typeface="Inter 1 Italics"/>
                <a:sym typeface="Inter 1 Italics"/>
              </a:rPr>
              <a:t>Voiron (38)</a:t>
            </a:r>
          </a:p>
        </p:txBody>
      </p:sp>
      <p:sp>
        <p:nvSpPr>
          <p:cNvPr name="TextBox 73" id="73"/>
          <p:cNvSpPr txBox="true"/>
          <p:nvPr/>
        </p:nvSpPr>
        <p:spPr>
          <a:xfrm rot="0">
            <a:off x="4217194" y="19968724"/>
            <a:ext cx="3161338" cy="639918"/>
          </a:xfrm>
          <a:prstGeom prst="rect">
            <a:avLst/>
          </a:prstGeom>
        </p:spPr>
        <p:txBody>
          <a:bodyPr anchor="t" rtlCol="false" tIns="0" lIns="0" bIns="0" rIns="0">
            <a:spAutoFit/>
          </a:bodyPr>
          <a:lstStyle/>
          <a:p>
            <a:pPr algn="ctr">
              <a:lnSpc>
                <a:spcPts val="2447"/>
              </a:lnSpc>
            </a:pPr>
            <a:r>
              <a:rPr lang="en-US" b="true" sz="1748" spc="42">
                <a:solidFill>
                  <a:srgbClr val="262674"/>
                </a:solidFill>
                <a:latin typeface="Inter 1 Bold"/>
                <a:ea typeface="Inter 1 Bold"/>
                <a:cs typeface="Inter 1 Bold"/>
                <a:sym typeface="Inter 1 Bold"/>
              </a:rPr>
              <a:t>CHAMPIONNAT RÉGIONAL VÉTÉRANS</a:t>
            </a:r>
          </a:p>
        </p:txBody>
      </p:sp>
      <p:sp>
        <p:nvSpPr>
          <p:cNvPr name="TextBox 74" id="74"/>
          <p:cNvSpPr txBox="true"/>
          <p:nvPr/>
        </p:nvSpPr>
        <p:spPr>
          <a:xfrm rot="0">
            <a:off x="4111257" y="20548530"/>
            <a:ext cx="3161338" cy="603352"/>
          </a:xfrm>
          <a:prstGeom prst="rect">
            <a:avLst/>
          </a:prstGeom>
        </p:spPr>
        <p:txBody>
          <a:bodyPr anchor="t" rtlCol="false" tIns="0" lIns="0" bIns="0" rIns="0">
            <a:spAutoFit/>
          </a:bodyPr>
          <a:lstStyle/>
          <a:p>
            <a:pPr algn="ctr">
              <a:lnSpc>
                <a:spcPts val="2447"/>
              </a:lnSpc>
            </a:pPr>
            <a:r>
              <a:rPr lang="en-US" sz="1748" i="true" spc="42">
                <a:solidFill>
                  <a:srgbClr val="262674"/>
                </a:solidFill>
                <a:latin typeface="Inter 1 Italics"/>
                <a:ea typeface="Inter 1 Italics"/>
                <a:cs typeface="Inter 1 Italics"/>
                <a:sym typeface="Inter 1 Italics"/>
              </a:rPr>
              <a:t>21-22 novembre 2026</a:t>
            </a:r>
          </a:p>
          <a:p>
            <a:pPr algn="ctr">
              <a:lnSpc>
                <a:spcPts val="2447"/>
              </a:lnSpc>
            </a:pPr>
            <a:r>
              <a:rPr lang="en-US" sz="1748" i="true" spc="42">
                <a:solidFill>
                  <a:srgbClr val="262674"/>
                </a:solidFill>
                <a:latin typeface="Inter 1 Italics"/>
                <a:ea typeface="Inter 1 Italics"/>
                <a:cs typeface="Inter 1 Italics"/>
                <a:sym typeface="Inter 1 Italics"/>
              </a:rPr>
              <a:t>Voiron (38)</a:t>
            </a:r>
          </a:p>
        </p:txBody>
      </p:sp>
      <p:sp>
        <p:nvSpPr>
          <p:cNvPr name="TextBox 75" id="75"/>
          <p:cNvSpPr txBox="true"/>
          <p:nvPr/>
        </p:nvSpPr>
        <p:spPr>
          <a:xfrm rot="0">
            <a:off x="7536437" y="22472942"/>
            <a:ext cx="3161338" cy="639918"/>
          </a:xfrm>
          <a:prstGeom prst="rect">
            <a:avLst/>
          </a:prstGeom>
        </p:spPr>
        <p:txBody>
          <a:bodyPr anchor="t" rtlCol="false" tIns="0" lIns="0" bIns="0" rIns="0">
            <a:spAutoFit/>
          </a:bodyPr>
          <a:lstStyle/>
          <a:p>
            <a:pPr algn="ctr">
              <a:lnSpc>
                <a:spcPts val="2447"/>
              </a:lnSpc>
            </a:pPr>
            <a:r>
              <a:rPr lang="en-US" b="true" sz="1748" spc="42">
                <a:solidFill>
                  <a:srgbClr val="262674"/>
                </a:solidFill>
                <a:latin typeface="Inter 1 Bold"/>
                <a:ea typeface="Inter 1 Bold"/>
                <a:cs typeface="Inter 1 Bold"/>
                <a:sym typeface="Inter 1 Bold"/>
              </a:rPr>
              <a:t>CHAMPIONNAT RÉGIONAL JEUNES</a:t>
            </a:r>
          </a:p>
        </p:txBody>
      </p:sp>
      <p:sp>
        <p:nvSpPr>
          <p:cNvPr name="TextBox 76" id="76"/>
          <p:cNvSpPr txBox="true"/>
          <p:nvPr/>
        </p:nvSpPr>
        <p:spPr>
          <a:xfrm rot="0">
            <a:off x="7536437" y="23052757"/>
            <a:ext cx="3161338" cy="639918"/>
          </a:xfrm>
          <a:prstGeom prst="rect">
            <a:avLst/>
          </a:prstGeom>
        </p:spPr>
        <p:txBody>
          <a:bodyPr anchor="t" rtlCol="false" tIns="0" lIns="0" bIns="0" rIns="0">
            <a:spAutoFit/>
          </a:bodyPr>
          <a:lstStyle/>
          <a:p>
            <a:pPr algn="ctr">
              <a:lnSpc>
                <a:spcPts val="2447"/>
              </a:lnSpc>
            </a:pPr>
            <a:r>
              <a:rPr lang="en-US" sz="1748" i="true" spc="42">
                <a:solidFill>
                  <a:srgbClr val="262674"/>
                </a:solidFill>
                <a:latin typeface="Inter 1 Italics"/>
                <a:ea typeface="Inter 1 Italics"/>
                <a:cs typeface="Inter 1 Italics"/>
                <a:sym typeface="Inter 1 Italics"/>
              </a:rPr>
              <a:t>6-7 mars 2027</a:t>
            </a:r>
          </a:p>
          <a:p>
            <a:pPr algn="ctr">
              <a:lnSpc>
                <a:spcPts val="2447"/>
              </a:lnSpc>
            </a:pPr>
            <a:r>
              <a:rPr lang="en-US" sz="1748" i="true" spc="42">
                <a:solidFill>
                  <a:srgbClr val="262674"/>
                </a:solidFill>
                <a:latin typeface="Inter 1 Italics"/>
                <a:ea typeface="Inter 1 Italics"/>
                <a:cs typeface="Inter 1 Italics"/>
                <a:sym typeface="Inter 1 Italics"/>
              </a:rPr>
              <a:t>Voiron (38)</a:t>
            </a:r>
          </a:p>
        </p:txBody>
      </p:sp>
      <p:sp>
        <p:nvSpPr>
          <p:cNvPr name="TextBox 77" id="77"/>
          <p:cNvSpPr txBox="true"/>
          <p:nvPr/>
        </p:nvSpPr>
        <p:spPr>
          <a:xfrm rot="0">
            <a:off x="14100820" y="22565563"/>
            <a:ext cx="3161338" cy="343748"/>
          </a:xfrm>
          <a:prstGeom prst="rect">
            <a:avLst/>
          </a:prstGeom>
        </p:spPr>
        <p:txBody>
          <a:bodyPr anchor="t" rtlCol="false" tIns="0" lIns="0" bIns="0" rIns="0">
            <a:spAutoFit/>
          </a:bodyPr>
          <a:lstStyle/>
          <a:p>
            <a:pPr algn="ctr">
              <a:lnSpc>
                <a:spcPts val="2447"/>
              </a:lnSpc>
            </a:pPr>
            <a:r>
              <a:rPr lang="en-US" b="true" sz="1748" spc="42">
                <a:solidFill>
                  <a:srgbClr val="262674"/>
                </a:solidFill>
                <a:latin typeface="Inter 1 Bold"/>
                <a:ea typeface="Inter 1 Bold"/>
                <a:cs typeface="Inter 1 Bold"/>
                <a:sym typeface="Inter 1 Bold"/>
              </a:rPr>
              <a:t>ASSEMBLEE GENERALE</a:t>
            </a:r>
          </a:p>
        </p:txBody>
      </p:sp>
      <p:sp>
        <p:nvSpPr>
          <p:cNvPr name="TextBox 78" id="78"/>
          <p:cNvSpPr txBox="true"/>
          <p:nvPr/>
        </p:nvSpPr>
        <p:spPr>
          <a:xfrm rot="0">
            <a:off x="14100820" y="22926885"/>
            <a:ext cx="3161338" cy="343748"/>
          </a:xfrm>
          <a:prstGeom prst="rect">
            <a:avLst/>
          </a:prstGeom>
        </p:spPr>
        <p:txBody>
          <a:bodyPr anchor="t" rtlCol="false" tIns="0" lIns="0" bIns="0" rIns="0">
            <a:spAutoFit/>
          </a:bodyPr>
          <a:lstStyle/>
          <a:p>
            <a:pPr algn="ctr">
              <a:lnSpc>
                <a:spcPts val="2447"/>
              </a:lnSpc>
            </a:pPr>
            <a:r>
              <a:rPr lang="en-US" sz="1748" i="true" spc="42">
                <a:solidFill>
                  <a:srgbClr val="262674"/>
                </a:solidFill>
                <a:latin typeface="Inter 1 Italics"/>
                <a:ea typeface="Inter 1 Italics"/>
                <a:cs typeface="Inter 1 Italics"/>
                <a:sym typeface="Inter 1 Italics"/>
              </a:rPr>
              <a:t>Mai 2027</a:t>
            </a:r>
          </a:p>
        </p:txBody>
      </p:sp>
      <p:sp>
        <p:nvSpPr>
          <p:cNvPr name="TextBox 79" id="79"/>
          <p:cNvSpPr txBox="true"/>
          <p:nvPr/>
        </p:nvSpPr>
        <p:spPr>
          <a:xfrm rot="0">
            <a:off x="11062773" y="20718828"/>
            <a:ext cx="3161338" cy="298552"/>
          </a:xfrm>
          <a:prstGeom prst="rect">
            <a:avLst/>
          </a:prstGeom>
        </p:spPr>
        <p:txBody>
          <a:bodyPr anchor="t" rtlCol="false" tIns="0" lIns="0" bIns="0" rIns="0">
            <a:spAutoFit/>
          </a:bodyPr>
          <a:lstStyle/>
          <a:p>
            <a:pPr algn="ctr">
              <a:lnSpc>
                <a:spcPts val="2447"/>
              </a:lnSpc>
            </a:pPr>
            <a:r>
              <a:rPr lang="en-US" sz="1748" i="true" spc="42">
                <a:solidFill>
                  <a:srgbClr val="262674"/>
                </a:solidFill>
                <a:latin typeface="Inter 1 Italics"/>
                <a:ea typeface="Inter 1 Italics"/>
                <a:cs typeface="Inter 1 Italics"/>
                <a:sym typeface="Inter 1 Italics"/>
              </a:rPr>
              <a:t>1er-4 avril 2027</a:t>
            </a:r>
          </a:p>
        </p:txBody>
      </p:sp>
      <p:sp>
        <p:nvSpPr>
          <p:cNvPr name="TextBox 80" id="80"/>
          <p:cNvSpPr txBox="true"/>
          <p:nvPr/>
        </p:nvSpPr>
        <p:spPr>
          <a:xfrm rot="0">
            <a:off x="10939482" y="20099160"/>
            <a:ext cx="3161338" cy="639918"/>
          </a:xfrm>
          <a:prstGeom prst="rect">
            <a:avLst/>
          </a:prstGeom>
        </p:spPr>
        <p:txBody>
          <a:bodyPr anchor="t" rtlCol="false" tIns="0" lIns="0" bIns="0" rIns="0">
            <a:spAutoFit/>
          </a:bodyPr>
          <a:lstStyle/>
          <a:p>
            <a:pPr algn="ctr">
              <a:lnSpc>
                <a:spcPts val="2447"/>
              </a:lnSpc>
            </a:pPr>
            <a:r>
              <a:rPr lang="en-US" b="true" sz="1748" spc="42">
                <a:solidFill>
                  <a:srgbClr val="262674"/>
                </a:solidFill>
                <a:latin typeface="Inter 1 Bold"/>
                <a:ea typeface="Inter 1 Bold"/>
                <a:cs typeface="Inter 1 Bold"/>
                <a:sym typeface="Inter 1 Bold"/>
              </a:rPr>
              <a:t>FZ FORZA ALPES</a:t>
            </a:r>
          </a:p>
          <a:p>
            <a:pPr algn="ctr">
              <a:lnSpc>
                <a:spcPts val="2447"/>
              </a:lnSpc>
            </a:pPr>
            <a:r>
              <a:rPr lang="en-US" b="true" sz="1748" spc="42">
                <a:solidFill>
                  <a:srgbClr val="262674"/>
                </a:solidFill>
                <a:latin typeface="Inter 1 Bold"/>
                <a:ea typeface="Inter 1 Bold"/>
                <a:cs typeface="Inter 1 Bold"/>
                <a:sym typeface="Inter 1 Bold"/>
              </a:rPr>
              <a:t>INTERNATIONAL U19</a:t>
            </a:r>
          </a:p>
        </p:txBody>
      </p:sp>
      <p:sp>
        <p:nvSpPr>
          <p:cNvPr name="TextBox 81" id="81"/>
          <p:cNvSpPr txBox="true"/>
          <p:nvPr/>
        </p:nvSpPr>
        <p:spPr>
          <a:xfrm rot="0">
            <a:off x="16976417" y="20799685"/>
            <a:ext cx="3161338" cy="298552"/>
          </a:xfrm>
          <a:prstGeom prst="rect">
            <a:avLst/>
          </a:prstGeom>
        </p:spPr>
        <p:txBody>
          <a:bodyPr anchor="t" rtlCol="false" tIns="0" lIns="0" bIns="0" rIns="0">
            <a:spAutoFit/>
          </a:bodyPr>
          <a:lstStyle/>
          <a:p>
            <a:pPr algn="ctr">
              <a:lnSpc>
                <a:spcPts val="2447"/>
              </a:lnSpc>
            </a:pPr>
            <a:r>
              <a:rPr lang="en-US" sz="1748" i="true" spc="42">
                <a:solidFill>
                  <a:srgbClr val="262674"/>
                </a:solidFill>
                <a:latin typeface="Inter 1 Italics"/>
                <a:ea typeface="Inter 1 Italics"/>
                <a:cs typeface="Inter 1 Italics"/>
                <a:sym typeface="Inter 1 Italics"/>
              </a:rPr>
              <a:t>10-13 juin 2027</a:t>
            </a:r>
          </a:p>
        </p:txBody>
      </p:sp>
      <p:sp>
        <p:nvSpPr>
          <p:cNvPr name="TextBox 82" id="82"/>
          <p:cNvSpPr txBox="true"/>
          <p:nvPr/>
        </p:nvSpPr>
        <p:spPr>
          <a:xfrm rot="0">
            <a:off x="17013250" y="20170921"/>
            <a:ext cx="3161338" cy="639918"/>
          </a:xfrm>
          <a:prstGeom prst="rect">
            <a:avLst/>
          </a:prstGeom>
        </p:spPr>
        <p:txBody>
          <a:bodyPr anchor="t" rtlCol="false" tIns="0" lIns="0" bIns="0" rIns="0">
            <a:spAutoFit/>
          </a:bodyPr>
          <a:lstStyle/>
          <a:p>
            <a:pPr algn="ctr">
              <a:lnSpc>
                <a:spcPts val="2447"/>
              </a:lnSpc>
            </a:pPr>
            <a:r>
              <a:rPr lang="en-US" b="true" sz="1748" spc="42">
                <a:solidFill>
                  <a:srgbClr val="262674"/>
                </a:solidFill>
                <a:latin typeface="Inter 1 Bold"/>
                <a:ea typeface="Inter 1 Bold"/>
                <a:cs typeface="Inter 1 Bold"/>
                <a:sym typeface="Inter 1 Bold"/>
              </a:rPr>
              <a:t>VALENCE ALPES INTERNATIONAL</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850765" y="16945794"/>
            <a:ext cx="17517504" cy="4608090"/>
            <a:chOff x="0" y="0"/>
            <a:chExt cx="23356672" cy="6144120"/>
          </a:xfrm>
        </p:grpSpPr>
        <p:sp>
          <p:nvSpPr>
            <p:cNvPr name="Freeform 3" id="3"/>
            <p:cNvSpPr/>
            <p:nvPr/>
          </p:nvSpPr>
          <p:spPr>
            <a:xfrm flipH="false" flipV="false" rot="0">
              <a:off x="0" y="0"/>
              <a:ext cx="23356697" cy="6144133"/>
            </a:xfrm>
            <a:custGeom>
              <a:avLst/>
              <a:gdLst/>
              <a:ahLst/>
              <a:cxnLst/>
              <a:rect r="r" b="b" t="t" l="l"/>
              <a:pathLst>
                <a:path h="6144133" w="23356697">
                  <a:moveTo>
                    <a:pt x="0" y="0"/>
                  </a:moveTo>
                  <a:lnTo>
                    <a:pt x="0" y="6144133"/>
                  </a:lnTo>
                  <a:lnTo>
                    <a:pt x="23356697" y="6144133"/>
                  </a:lnTo>
                  <a:lnTo>
                    <a:pt x="23356697" y="0"/>
                  </a:lnTo>
                  <a:lnTo>
                    <a:pt x="0" y="0"/>
                  </a:lnTo>
                  <a:close/>
                  <a:moveTo>
                    <a:pt x="23315422" y="6102858"/>
                  </a:moveTo>
                  <a:lnTo>
                    <a:pt x="40386" y="6102858"/>
                  </a:lnTo>
                  <a:lnTo>
                    <a:pt x="40386" y="40386"/>
                  </a:lnTo>
                  <a:lnTo>
                    <a:pt x="23315422" y="40386"/>
                  </a:lnTo>
                  <a:lnTo>
                    <a:pt x="23315422" y="6102858"/>
                  </a:lnTo>
                  <a:close/>
                </a:path>
              </a:pathLst>
            </a:custGeom>
            <a:solidFill>
              <a:srgbClr val="262674"/>
            </a:solidFill>
          </p:spPr>
        </p:sp>
      </p:grpSp>
      <p:grpSp>
        <p:nvGrpSpPr>
          <p:cNvPr name="Group 4" id="4"/>
          <p:cNvGrpSpPr/>
          <p:nvPr/>
        </p:nvGrpSpPr>
        <p:grpSpPr>
          <a:xfrm rot="0">
            <a:off x="817921" y="1430103"/>
            <a:ext cx="19757155" cy="28825698"/>
            <a:chOff x="0" y="0"/>
            <a:chExt cx="26342873" cy="38434264"/>
          </a:xfrm>
        </p:grpSpPr>
        <p:sp>
          <p:nvSpPr>
            <p:cNvPr name="Freeform 5" id="5"/>
            <p:cNvSpPr/>
            <p:nvPr/>
          </p:nvSpPr>
          <p:spPr>
            <a:xfrm flipH="false" flipV="false" rot="0">
              <a:off x="0" y="0"/>
              <a:ext cx="26342848" cy="38434265"/>
            </a:xfrm>
            <a:custGeom>
              <a:avLst/>
              <a:gdLst/>
              <a:ahLst/>
              <a:cxnLst/>
              <a:rect r="r" b="b" t="t" l="l"/>
              <a:pathLst>
                <a:path h="38434265" w="26342848">
                  <a:moveTo>
                    <a:pt x="0" y="0"/>
                  </a:moveTo>
                  <a:lnTo>
                    <a:pt x="26342848" y="0"/>
                  </a:lnTo>
                  <a:lnTo>
                    <a:pt x="26342848" y="38434265"/>
                  </a:lnTo>
                  <a:lnTo>
                    <a:pt x="0" y="38434265"/>
                  </a:lnTo>
                  <a:lnTo>
                    <a:pt x="0" y="0"/>
                  </a:lnTo>
                  <a:close/>
                </a:path>
              </a:pathLst>
            </a:custGeom>
            <a:blipFill>
              <a:blip r:embed="rId2">
                <a:alphaModFix amt="2000"/>
              </a:blip>
              <a:stretch>
                <a:fillRect l="-30908" t="0" r="-30908" b="0"/>
              </a:stretch>
            </a:blipFill>
          </p:spPr>
        </p:sp>
      </p:grpSp>
      <p:grpSp>
        <p:nvGrpSpPr>
          <p:cNvPr name="Group 6" id="6"/>
          <p:cNvGrpSpPr/>
          <p:nvPr/>
        </p:nvGrpSpPr>
        <p:grpSpPr>
          <a:xfrm rot="0">
            <a:off x="842762" y="805577"/>
            <a:ext cx="19757155" cy="28825698"/>
            <a:chOff x="0" y="0"/>
            <a:chExt cx="26342873" cy="38434264"/>
          </a:xfrm>
        </p:grpSpPr>
        <p:sp>
          <p:nvSpPr>
            <p:cNvPr name="Freeform 7" id="7"/>
            <p:cNvSpPr/>
            <p:nvPr/>
          </p:nvSpPr>
          <p:spPr>
            <a:xfrm flipH="false" flipV="false" rot="0">
              <a:off x="0" y="0"/>
              <a:ext cx="26342848" cy="38434265"/>
            </a:xfrm>
            <a:custGeom>
              <a:avLst/>
              <a:gdLst/>
              <a:ahLst/>
              <a:cxnLst/>
              <a:rect r="r" b="b" t="t" l="l"/>
              <a:pathLst>
                <a:path h="38434265" w="26342848">
                  <a:moveTo>
                    <a:pt x="0" y="0"/>
                  </a:moveTo>
                  <a:lnTo>
                    <a:pt x="26342848" y="0"/>
                  </a:lnTo>
                  <a:lnTo>
                    <a:pt x="26342848" y="38434265"/>
                  </a:lnTo>
                  <a:lnTo>
                    <a:pt x="0" y="38434265"/>
                  </a:lnTo>
                  <a:lnTo>
                    <a:pt x="0" y="0"/>
                  </a:lnTo>
                  <a:close/>
                </a:path>
              </a:pathLst>
            </a:custGeom>
            <a:blipFill>
              <a:blip r:embed="rId2">
                <a:alphaModFix amt="2000"/>
              </a:blip>
              <a:stretch>
                <a:fillRect l="-30908" t="0" r="-30908" b="0"/>
              </a:stretch>
            </a:blipFill>
          </p:spPr>
        </p:sp>
      </p:grpSp>
      <p:sp>
        <p:nvSpPr>
          <p:cNvPr name="Freeform 8" id="8"/>
          <p:cNvSpPr/>
          <p:nvPr/>
        </p:nvSpPr>
        <p:spPr>
          <a:xfrm flipH="false" flipV="false" rot="0">
            <a:off x="-1012679" y="-1253461"/>
            <a:ext cx="23649280" cy="32512102"/>
          </a:xfrm>
          <a:custGeom>
            <a:avLst/>
            <a:gdLst/>
            <a:ahLst/>
            <a:cxnLst/>
            <a:rect r="r" b="b" t="t" l="l"/>
            <a:pathLst>
              <a:path h="32512102" w="23649280">
                <a:moveTo>
                  <a:pt x="0" y="0"/>
                </a:moveTo>
                <a:lnTo>
                  <a:pt x="23649280" y="0"/>
                </a:lnTo>
                <a:lnTo>
                  <a:pt x="23649280" y="32512101"/>
                </a:lnTo>
                <a:lnTo>
                  <a:pt x="0" y="3251210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9" id="9"/>
          <p:cNvGrpSpPr/>
          <p:nvPr/>
        </p:nvGrpSpPr>
        <p:grpSpPr>
          <a:xfrm rot="0">
            <a:off x="3737677" y="27386804"/>
            <a:ext cx="13917635" cy="2868997"/>
            <a:chOff x="0" y="0"/>
            <a:chExt cx="18556846" cy="3825329"/>
          </a:xfrm>
        </p:grpSpPr>
        <p:sp>
          <p:nvSpPr>
            <p:cNvPr name="Freeform 10" id="10"/>
            <p:cNvSpPr/>
            <p:nvPr/>
          </p:nvSpPr>
          <p:spPr>
            <a:xfrm flipH="false" flipV="false" rot="0">
              <a:off x="0" y="0"/>
              <a:ext cx="18556860" cy="3825367"/>
            </a:xfrm>
            <a:custGeom>
              <a:avLst/>
              <a:gdLst/>
              <a:ahLst/>
              <a:cxnLst/>
              <a:rect r="r" b="b" t="t" l="l"/>
              <a:pathLst>
                <a:path h="3825367" w="18556860">
                  <a:moveTo>
                    <a:pt x="0" y="0"/>
                  </a:moveTo>
                  <a:lnTo>
                    <a:pt x="18556860" y="0"/>
                  </a:lnTo>
                  <a:lnTo>
                    <a:pt x="18556860" y="3825367"/>
                  </a:lnTo>
                  <a:lnTo>
                    <a:pt x="0" y="3825367"/>
                  </a:lnTo>
                  <a:close/>
                </a:path>
              </a:pathLst>
            </a:custGeom>
            <a:solidFill>
              <a:srgbClr val="0F71B8"/>
            </a:solidFill>
          </p:spPr>
        </p:sp>
      </p:grpSp>
      <p:grpSp>
        <p:nvGrpSpPr>
          <p:cNvPr name="Group 11" id="11"/>
          <p:cNvGrpSpPr/>
          <p:nvPr/>
        </p:nvGrpSpPr>
        <p:grpSpPr>
          <a:xfrm rot="0">
            <a:off x="939155" y="917219"/>
            <a:ext cx="2094509" cy="1888493"/>
            <a:chOff x="0" y="0"/>
            <a:chExt cx="2792679" cy="2517991"/>
          </a:xfrm>
        </p:grpSpPr>
        <p:sp>
          <p:nvSpPr>
            <p:cNvPr name="Freeform 12" id="12"/>
            <p:cNvSpPr/>
            <p:nvPr/>
          </p:nvSpPr>
          <p:spPr>
            <a:xfrm flipH="false" flipV="false" rot="0">
              <a:off x="0" y="0"/>
              <a:ext cx="2792730" cy="2518029"/>
            </a:xfrm>
            <a:custGeom>
              <a:avLst/>
              <a:gdLst/>
              <a:ahLst/>
              <a:cxnLst/>
              <a:rect r="r" b="b" t="t" l="l"/>
              <a:pathLst>
                <a:path h="2518029" w="2792730">
                  <a:moveTo>
                    <a:pt x="0" y="0"/>
                  </a:moveTo>
                  <a:lnTo>
                    <a:pt x="2792730" y="0"/>
                  </a:lnTo>
                  <a:lnTo>
                    <a:pt x="2792730" y="2518029"/>
                  </a:lnTo>
                  <a:lnTo>
                    <a:pt x="0" y="2518029"/>
                  </a:lnTo>
                  <a:lnTo>
                    <a:pt x="0" y="0"/>
                  </a:lnTo>
                  <a:close/>
                </a:path>
              </a:pathLst>
            </a:custGeom>
            <a:blipFill>
              <a:blip r:embed="rId2"/>
              <a:stretch>
                <a:fillRect l="0" t="0" r="1" b="1"/>
              </a:stretch>
            </a:blipFill>
          </p:spPr>
        </p:sp>
      </p:grpSp>
      <p:sp>
        <p:nvSpPr>
          <p:cNvPr name="TextBox 13" id="13"/>
          <p:cNvSpPr txBox="true"/>
          <p:nvPr/>
        </p:nvSpPr>
        <p:spPr>
          <a:xfrm rot="0">
            <a:off x="1158631" y="4053107"/>
            <a:ext cx="9253852" cy="696973"/>
          </a:xfrm>
          <a:prstGeom prst="rect">
            <a:avLst/>
          </a:prstGeom>
        </p:spPr>
        <p:txBody>
          <a:bodyPr anchor="t" rtlCol="false" tIns="0" lIns="0" bIns="0" rIns="0">
            <a:spAutoFit/>
          </a:bodyPr>
          <a:lstStyle/>
          <a:p>
            <a:pPr algn="l">
              <a:lnSpc>
                <a:spcPts val="5370"/>
              </a:lnSpc>
            </a:pPr>
            <a:r>
              <a:rPr lang="en-US" sz="3834" spc="93">
                <a:solidFill>
                  <a:srgbClr val="019FE3"/>
                </a:solidFill>
                <a:latin typeface="Inter 1"/>
                <a:ea typeface="Inter 1"/>
                <a:cs typeface="Inter 1"/>
                <a:sym typeface="Inter 1"/>
              </a:rPr>
              <a:t>MISSIONS PINCIPALES </a:t>
            </a:r>
          </a:p>
        </p:txBody>
      </p:sp>
      <p:sp>
        <p:nvSpPr>
          <p:cNvPr name="TextBox 14" id="14"/>
          <p:cNvSpPr txBox="true"/>
          <p:nvPr/>
        </p:nvSpPr>
        <p:spPr>
          <a:xfrm rot="0">
            <a:off x="1181910" y="4656944"/>
            <a:ext cx="9313774" cy="4917758"/>
          </a:xfrm>
          <a:prstGeom prst="rect">
            <a:avLst/>
          </a:prstGeom>
        </p:spPr>
        <p:txBody>
          <a:bodyPr anchor="t" rtlCol="false" tIns="0" lIns="0" bIns="0" rIns="0">
            <a:spAutoFit/>
          </a:bodyPr>
          <a:lstStyle/>
          <a:p>
            <a:pPr algn="l" marL="1271588" indent="-423863" lvl="2">
              <a:lnSpc>
                <a:spcPts val="3961"/>
              </a:lnSpc>
              <a:buFont typeface="Arial"/>
              <a:buChar char="⚬"/>
            </a:pPr>
            <a:r>
              <a:rPr lang="en-US" sz="2829" spc="70">
                <a:solidFill>
                  <a:srgbClr val="262674"/>
                </a:solidFill>
                <a:latin typeface="Inter 1"/>
                <a:ea typeface="Inter 1"/>
                <a:cs typeface="Inter 1"/>
                <a:sym typeface="Inter 1"/>
              </a:rPr>
              <a:t>Accompagner les comités départementaux et les clubs dans leur structuration</a:t>
            </a:r>
          </a:p>
          <a:p>
            <a:pPr algn="l" marL="1271588" indent="-423863" lvl="2">
              <a:lnSpc>
                <a:spcPts val="3961"/>
              </a:lnSpc>
              <a:buFont typeface="Arial"/>
              <a:buChar char="⚬"/>
            </a:pPr>
            <a:r>
              <a:rPr lang="en-US" sz="2829" spc="70">
                <a:solidFill>
                  <a:srgbClr val="262674"/>
                </a:solidFill>
                <a:latin typeface="Inter 1"/>
                <a:ea typeface="Inter 1"/>
                <a:cs typeface="Inter 1"/>
                <a:sym typeface="Inter 1"/>
              </a:rPr>
              <a:t>Promouvoir la pratique pour tous et faire rayonner le badminton sur le territoire et auprès des collectivités</a:t>
            </a:r>
          </a:p>
          <a:p>
            <a:pPr algn="l" marL="1271588" indent="-423863" lvl="2">
              <a:lnSpc>
                <a:spcPts val="3961"/>
              </a:lnSpc>
              <a:buFont typeface="Arial"/>
              <a:buChar char="⚬"/>
            </a:pPr>
            <a:r>
              <a:rPr lang="en-US" sz="2829" spc="70">
                <a:solidFill>
                  <a:srgbClr val="262674"/>
                </a:solidFill>
                <a:latin typeface="Inter 1"/>
                <a:ea typeface="Inter 1"/>
                <a:cs typeface="Inter 1"/>
                <a:sym typeface="Inter 1"/>
              </a:rPr>
              <a:t>Détecter et former les champions de demain</a:t>
            </a:r>
          </a:p>
          <a:p>
            <a:pPr algn="l" marL="1271588" indent="-423863" lvl="2">
              <a:lnSpc>
                <a:spcPts val="3961"/>
              </a:lnSpc>
              <a:buFont typeface="Arial"/>
              <a:buChar char="⚬"/>
            </a:pPr>
            <a:r>
              <a:rPr lang="en-US" sz="2829" spc="70">
                <a:solidFill>
                  <a:srgbClr val="262674"/>
                </a:solidFill>
                <a:latin typeface="Inter 1"/>
                <a:ea typeface="Inter 1"/>
                <a:cs typeface="Inter 1"/>
                <a:sym typeface="Inter 1"/>
              </a:rPr>
              <a:t>Former et professionnaliser les acteurs du badminton (encadrants, dirigeants et officiels techniques)</a:t>
            </a:r>
          </a:p>
          <a:p>
            <a:pPr algn="l" marL="1271588" indent="-423863" lvl="2">
              <a:lnSpc>
                <a:spcPts val="3961"/>
              </a:lnSpc>
              <a:buFont typeface="Arial"/>
              <a:buChar char="⚬"/>
            </a:pPr>
            <a:r>
              <a:rPr lang="en-US" sz="2829" spc="70">
                <a:solidFill>
                  <a:srgbClr val="262674"/>
                </a:solidFill>
                <a:latin typeface="Inter 1"/>
                <a:ea typeface="Inter 1"/>
                <a:cs typeface="Inter 1"/>
                <a:sym typeface="Inter 1"/>
              </a:rPr>
              <a:t>Organiser les compétitions régionales</a:t>
            </a:r>
          </a:p>
        </p:txBody>
      </p:sp>
      <p:grpSp>
        <p:nvGrpSpPr>
          <p:cNvPr name="Group 15" id="15"/>
          <p:cNvGrpSpPr/>
          <p:nvPr/>
        </p:nvGrpSpPr>
        <p:grpSpPr>
          <a:xfrm rot="0">
            <a:off x="9045692" y="961263"/>
            <a:ext cx="12771577" cy="10519505"/>
            <a:chOff x="0" y="0"/>
            <a:chExt cx="17028770" cy="14026007"/>
          </a:xfrm>
        </p:grpSpPr>
        <p:sp>
          <p:nvSpPr>
            <p:cNvPr name="Freeform 16" id="16"/>
            <p:cNvSpPr/>
            <p:nvPr/>
          </p:nvSpPr>
          <p:spPr>
            <a:xfrm flipH="false" flipV="false" rot="0">
              <a:off x="0" y="0"/>
              <a:ext cx="17028795" cy="14026007"/>
            </a:xfrm>
            <a:custGeom>
              <a:avLst/>
              <a:gdLst/>
              <a:ahLst/>
              <a:cxnLst/>
              <a:rect r="r" b="b" t="t" l="l"/>
              <a:pathLst>
                <a:path h="14026007" w="17028795">
                  <a:moveTo>
                    <a:pt x="0" y="0"/>
                  </a:moveTo>
                  <a:lnTo>
                    <a:pt x="17028795" y="0"/>
                  </a:lnTo>
                  <a:lnTo>
                    <a:pt x="17028795" y="14026007"/>
                  </a:lnTo>
                  <a:lnTo>
                    <a:pt x="0" y="14026007"/>
                  </a:lnTo>
                  <a:lnTo>
                    <a:pt x="0" y="0"/>
                  </a:lnTo>
                  <a:close/>
                </a:path>
              </a:pathLst>
            </a:custGeom>
            <a:blipFill>
              <a:blip r:embed="rId5"/>
              <a:stretch>
                <a:fillRect l="0" t="-52" r="0" b="-52"/>
              </a:stretch>
            </a:blipFill>
          </p:spPr>
        </p:sp>
      </p:grpSp>
      <p:grpSp>
        <p:nvGrpSpPr>
          <p:cNvPr name="Group 17" id="17"/>
          <p:cNvGrpSpPr/>
          <p:nvPr/>
        </p:nvGrpSpPr>
        <p:grpSpPr>
          <a:xfrm rot="0">
            <a:off x="9741627" y="9479823"/>
            <a:ext cx="1785461" cy="1785461"/>
            <a:chOff x="0" y="0"/>
            <a:chExt cx="2380615" cy="2380615"/>
          </a:xfrm>
        </p:grpSpPr>
        <p:sp>
          <p:nvSpPr>
            <p:cNvPr name="Freeform 18" id="18"/>
            <p:cNvSpPr/>
            <p:nvPr/>
          </p:nvSpPr>
          <p:spPr>
            <a:xfrm flipH="false" flipV="false" rot="0">
              <a:off x="0" y="0"/>
              <a:ext cx="2380615" cy="2380615"/>
            </a:xfrm>
            <a:custGeom>
              <a:avLst/>
              <a:gdLst/>
              <a:ahLst/>
              <a:cxnLst/>
              <a:rect r="r" b="b" t="t" l="l"/>
              <a:pathLst>
                <a:path h="2380615" w="2380615">
                  <a:moveTo>
                    <a:pt x="0" y="0"/>
                  </a:moveTo>
                  <a:lnTo>
                    <a:pt x="2380615" y="0"/>
                  </a:lnTo>
                  <a:lnTo>
                    <a:pt x="2380615" y="2380615"/>
                  </a:lnTo>
                  <a:lnTo>
                    <a:pt x="0" y="2380615"/>
                  </a:lnTo>
                  <a:lnTo>
                    <a:pt x="0" y="0"/>
                  </a:lnTo>
                  <a:close/>
                </a:path>
              </a:pathLst>
            </a:custGeom>
            <a:blipFill>
              <a:blip r:embed="rId6"/>
              <a:stretch>
                <a:fillRect l="0" t="0" r="0" b="0"/>
              </a:stretch>
            </a:blipFill>
          </p:spPr>
        </p:sp>
      </p:grpSp>
      <p:grpSp>
        <p:nvGrpSpPr>
          <p:cNvPr name="Group 19" id="19"/>
          <p:cNvGrpSpPr/>
          <p:nvPr/>
        </p:nvGrpSpPr>
        <p:grpSpPr>
          <a:xfrm rot="0">
            <a:off x="6215586" y="16398250"/>
            <a:ext cx="8519722" cy="1095089"/>
            <a:chOff x="0" y="0"/>
            <a:chExt cx="11359629" cy="1460119"/>
          </a:xfrm>
        </p:grpSpPr>
        <p:sp>
          <p:nvSpPr>
            <p:cNvPr name="Freeform 20" id="20"/>
            <p:cNvSpPr/>
            <p:nvPr/>
          </p:nvSpPr>
          <p:spPr>
            <a:xfrm flipH="false" flipV="false" rot="0">
              <a:off x="0" y="0"/>
              <a:ext cx="11359642" cy="1460119"/>
            </a:xfrm>
            <a:custGeom>
              <a:avLst/>
              <a:gdLst/>
              <a:ahLst/>
              <a:cxnLst/>
              <a:rect r="r" b="b" t="t" l="l"/>
              <a:pathLst>
                <a:path h="1460119" w="11359642">
                  <a:moveTo>
                    <a:pt x="0" y="0"/>
                  </a:moveTo>
                  <a:lnTo>
                    <a:pt x="11359642" y="0"/>
                  </a:lnTo>
                  <a:lnTo>
                    <a:pt x="11359642" y="1460119"/>
                  </a:lnTo>
                  <a:lnTo>
                    <a:pt x="0" y="1460119"/>
                  </a:lnTo>
                  <a:lnTo>
                    <a:pt x="0" y="0"/>
                  </a:lnTo>
                  <a:close/>
                </a:path>
              </a:pathLst>
            </a:custGeom>
            <a:blipFill>
              <a:blip r:embed="rId7"/>
              <a:stretch>
                <a:fillRect l="0" t="-57453" r="0" b="-57453"/>
              </a:stretch>
            </a:blipFill>
          </p:spPr>
        </p:sp>
      </p:grpSp>
      <p:grpSp>
        <p:nvGrpSpPr>
          <p:cNvPr name="Group 21" id="21"/>
          <p:cNvGrpSpPr/>
          <p:nvPr/>
        </p:nvGrpSpPr>
        <p:grpSpPr>
          <a:xfrm rot="0">
            <a:off x="1485243" y="12907451"/>
            <a:ext cx="4502591" cy="2544270"/>
            <a:chOff x="0" y="0"/>
            <a:chExt cx="6003455" cy="3392360"/>
          </a:xfrm>
        </p:grpSpPr>
        <p:sp>
          <p:nvSpPr>
            <p:cNvPr name="Freeform 22" id="22"/>
            <p:cNvSpPr/>
            <p:nvPr/>
          </p:nvSpPr>
          <p:spPr>
            <a:xfrm flipH="false" flipV="false" rot="0">
              <a:off x="0" y="0"/>
              <a:ext cx="6003417" cy="3392424"/>
            </a:xfrm>
            <a:custGeom>
              <a:avLst/>
              <a:gdLst/>
              <a:ahLst/>
              <a:cxnLst/>
              <a:rect r="r" b="b" t="t" l="l"/>
              <a:pathLst>
                <a:path h="3392424" w="6003417">
                  <a:moveTo>
                    <a:pt x="0" y="0"/>
                  </a:moveTo>
                  <a:lnTo>
                    <a:pt x="0" y="3392424"/>
                  </a:lnTo>
                  <a:lnTo>
                    <a:pt x="6003417" y="3392424"/>
                  </a:lnTo>
                  <a:lnTo>
                    <a:pt x="6003417" y="0"/>
                  </a:lnTo>
                  <a:lnTo>
                    <a:pt x="0" y="0"/>
                  </a:lnTo>
                  <a:close/>
                  <a:moveTo>
                    <a:pt x="5962269" y="3351149"/>
                  </a:moveTo>
                  <a:lnTo>
                    <a:pt x="40386" y="3351149"/>
                  </a:lnTo>
                  <a:lnTo>
                    <a:pt x="40386" y="40386"/>
                  </a:lnTo>
                  <a:lnTo>
                    <a:pt x="5962269" y="40386"/>
                  </a:lnTo>
                  <a:lnTo>
                    <a:pt x="5962269" y="3351149"/>
                  </a:lnTo>
                  <a:close/>
                </a:path>
              </a:pathLst>
            </a:custGeom>
            <a:solidFill>
              <a:srgbClr val="262674"/>
            </a:solidFill>
          </p:spPr>
        </p:sp>
      </p:grpSp>
      <p:grpSp>
        <p:nvGrpSpPr>
          <p:cNvPr name="Group 23" id="23"/>
          <p:cNvGrpSpPr/>
          <p:nvPr/>
        </p:nvGrpSpPr>
        <p:grpSpPr>
          <a:xfrm rot="0">
            <a:off x="6180553" y="12907451"/>
            <a:ext cx="4502591" cy="2544270"/>
            <a:chOff x="0" y="0"/>
            <a:chExt cx="6003455" cy="3392360"/>
          </a:xfrm>
        </p:grpSpPr>
        <p:sp>
          <p:nvSpPr>
            <p:cNvPr name="Freeform 24" id="24"/>
            <p:cNvSpPr/>
            <p:nvPr/>
          </p:nvSpPr>
          <p:spPr>
            <a:xfrm flipH="false" flipV="false" rot="0">
              <a:off x="0" y="0"/>
              <a:ext cx="6003417" cy="3392424"/>
            </a:xfrm>
            <a:custGeom>
              <a:avLst/>
              <a:gdLst/>
              <a:ahLst/>
              <a:cxnLst/>
              <a:rect r="r" b="b" t="t" l="l"/>
              <a:pathLst>
                <a:path h="3392424" w="6003417">
                  <a:moveTo>
                    <a:pt x="0" y="0"/>
                  </a:moveTo>
                  <a:lnTo>
                    <a:pt x="0" y="3392424"/>
                  </a:lnTo>
                  <a:lnTo>
                    <a:pt x="6003417" y="3392424"/>
                  </a:lnTo>
                  <a:lnTo>
                    <a:pt x="6003417" y="0"/>
                  </a:lnTo>
                  <a:lnTo>
                    <a:pt x="0" y="0"/>
                  </a:lnTo>
                  <a:close/>
                  <a:moveTo>
                    <a:pt x="5962269" y="3351149"/>
                  </a:moveTo>
                  <a:lnTo>
                    <a:pt x="40386" y="3351149"/>
                  </a:lnTo>
                  <a:lnTo>
                    <a:pt x="40386" y="40386"/>
                  </a:lnTo>
                  <a:lnTo>
                    <a:pt x="5962269" y="40386"/>
                  </a:lnTo>
                  <a:lnTo>
                    <a:pt x="5962269" y="3351149"/>
                  </a:lnTo>
                  <a:close/>
                </a:path>
              </a:pathLst>
            </a:custGeom>
            <a:solidFill>
              <a:srgbClr val="262674"/>
            </a:solidFill>
          </p:spPr>
        </p:sp>
      </p:grpSp>
      <p:grpSp>
        <p:nvGrpSpPr>
          <p:cNvPr name="Group 25" id="25"/>
          <p:cNvGrpSpPr/>
          <p:nvPr/>
        </p:nvGrpSpPr>
        <p:grpSpPr>
          <a:xfrm rot="0">
            <a:off x="10898772" y="12907451"/>
            <a:ext cx="4502591" cy="2544270"/>
            <a:chOff x="0" y="0"/>
            <a:chExt cx="6003455" cy="3392360"/>
          </a:xfrm>
        </p:grpSpPr>
        <p:sp>
          <p:nvSpPr>
            <p:cNvPr name="Freeform 26" id="26"/>
            <p:cNvSpPr/>
            <p:nvPr/>
          </p:nvSpPr>
          <p:spPr>
            <a:xfrm flipH="false" flipV="false" rot="0">
              <a:off x="0" y="0"/>
              <a:ext cx="6003417" cy="3392424"/>
            </a:xfrm>
            <a:custGeom>
              <a:avLst/>
              <a:gdLst/>
              <a:ahLst/>
              <a:cxnLst/>
              <a:rect r="r" b="b" t="t" l="l"/>
              <a:pathLst>
                <a:path h="3392424" w="6003417">
                  <a:moveTo>
                    <a:pt x="0" y="0"/>
                  </a:moveTo>
                  <a:lnTo>
                    <a:pt x="0" y="3392424"/>
                  </a:lnTo>
                  <a:lnTo>
                    <a:pt x="6003417" y="3392424"/>
                  </a:lnTo>
                  <a:lnTo>
                    <a:pt x="6003417" y="0"/>
                  </a:lnTo>
                  <a:lnTo>
                    <a:pt x="0" y="0"/>
                  </a:lnTo>
                  <a:close/>
                  <a:moveTo>
                    <a:pt x="5962269" y="3351149"/>
                  </a:moveTo>
                  <a:lnTo>
                    <a:pt x="40386" y="3351149"/>
                  </a:lnTo>
                  <a:lnTo>
                    <a:pt x="40386" y="40386"/>
                  </a:lnTo>
                  <a:lnTo>
                    <a:pt x="5962269" y="40386"/>
                  </a:lnTo>
                  <a:lnTo>
                    <a:pt x="5962269" y="3351149"/>
                  </a:lnTo>
                  <a:close/>
                </a:path>
              </a:pathLst>
            </a:custGeom>
            <a:solidFill>
              <a:srgbClr val="262674"/>
            </a:solidFill>
          </p:spPr>
        </p:sp>
      </p:grpSp>
      <p:grpSp>
        <p:nvGrpSpPr>
          <p:cNvPr name="Group 27" id="27"/>
          <p:cNvGrpSpPr/>
          <p:nvPr/>
        </p:nvGrpSpPr>
        <p:grpSpPr>
          <a:xfrm rot="0">
            <a:off x="15608903" y="12907451"/>
            <a:ext cx="4502591" cy="2544270"/>
            <a:chOff x="0" y="0"/>
            <a:chExt cx="6003455" cy="3392360"/>
          </a:xfrm>
        </p:grpSpPr>
        <p:sp>
          <p:nvSpPr>
            <p:cNvPr name="Freeform 28" id="28"/>
            <p:cNvSpPr/>
            <p:nvPr/>
          </p:nvSpPr>
          <p:spPr>
            <a:xfrm flipH="false" flipV="false" rot="0">
              <a:off x="0" y="0"/>
              <a:ext cx="6003417" cy="3392424"/>
            </a:xfrm>
            <a:custGeom>
              <a:avLst/>
              <a:gdLst/>
              <a:ahLst/>
              <a:cxnLst/>
              <a:rect r="r" b="b" t="t" l="l"/>
              <a:pathLst>
                <a:path h="3392424" w="6003417">
                  <a:moveTo>
                    <a:pt x="0" y="0"/>
                  </a:moveTo>
                  <a:lnTo>
                    <a:pt x="0" y="3392424"/>
                  </a:lnTo>
                  <a:lnTo>
                    <a:pt x="6003417" y="3392424"/>
                  </a:lnTo>
                  <a:lnTo>
                    <a:pt x="6003417" y="0"/>
                  </a:lnTo>
                  <a:lnTo>
                    <a:pt x="0" y="0"/>
                  </a:lnTo>
                  <a:close/>
                  <a:moveTo>
                    <a:pt x="5962269" y="3351149"/>
                  </a:moveTo>
                  <a:lnTo>
                    <a:pt x="40386" y="3351149"/>
                  </a:lnTo>
                  <a:lnTo>
                    <a:pt x="40386" y="40386"/>
                  </a:lnTo>
                  <a:lnTo>
                    <a:pt x="5962269" y="40386"/>
                  </a:lnTo>
                  <a:lnTo>
                    <a:pt x="5962269" y="3351149"/>
                  </a:lnTo>
                  <a:close/>
                </a:path>
              </a:pathLst>
            </a:custGeom>
            <a:solidFill>
              <a:srgbClr val="262674"/>
            </a:solidFill>
          </p:spPr>
        </p:sp>
      </p:grpSp>
      <p:grpSp>
        <p:nvGrpSpPr>
          <p:cNvPr name="Group 29" id="29"/>
          <p:cNvGrpSpPr/>
          <p:nvPr/>
        </p:nvGrpSpPr>
        <p:grpSpPr>
          <a:xfrm rot="0">
            <a:off x="2241166" y="12445689"/>
            <a:ext cx="3099464" cy="923515"/>
            <a:chOff x="0" y="0"/>
            <a:chExt cx="4132618" cy="1231354"/>
          </a:xfrm>
        </p:grpSpPr>
        <p:sp>
          <p:nvSpPr>
            <p:cNvPr name="Freeform 30" id="30"/>
            <p:cNvSpPr/>
            <p:nvPr/>
          </p:nvSpPr>
          <p:spPr>
            <a:xfrm flipH="false" flipV="false" rot="0">
              <a:off x="0" y="0"/>
              <a:ext cx="4132580" cy="1231392"/>
            </a:xfrm>
            <a:custGeom>
              <a:avLst/>
              <a:gdLst/>
              <a:ahLst/>
              <a:cxnLst/>
              <a:rect r="r" b="b" t="t" l="l"/>
              <a:pathLst>
                <a:path h="1231392" w="4132580">
                  <a:moveTo>
                    <a:pt x="0" y="0"/>
                  </a:moveTo>
                  <a:lnTo>
                    <a:pt x="4132580" y="0"/>
                  </a:lnTo>
                  <a:lnTo>
                    <a:pt x="4132580" y="1231392"/>
                  </a:lnTo>
                  <a:lnTo>
                    <a:pt x="0" y="1231392"/>
                  </a:lnTo>
                  <a:lnTo>
                    <a:pt x="0" y="0"/>
                  </a:lnTo>
                  <a:close/>
                </a:path>
              </a:pathLst>
            </a:custGeom>
            <a:blipFill>
              <a:blip r:embed="rId8"/>
              <a:stretch>
                <a:fillRect l="-26352" t="0" r="-26353" b="3"/>
              </a:stretch>
            </a:blipFill>
          </p:spPr>
        </p:sp>
      </p:grpSp>
      <p:grpSp>
        <p:nvGrpSpPr>
          <p:cNvPr name="Group 31" id="31"/>
          <p:cNvGrpSpPr/>
          <p:nvPr/>
        </p:nvGrpSpPr>
        <p:grpSpPr>
          <a:xfrm rot="0">
            <a:off x="16471725" y="12445689"/>
            <a:ext cx="2725312" cy="923515"/>
            <a:chOff x="0" y="0"/>
            <a:chExt cx="3633749" cy="1231354"/>
          </a:xfrm>
        </p:grpSpPr>
        <p:sp>
          <p:nvSpPr>
            <p:cNvPr name="Freeform 32" id="32"/>
            <p:cNvSpPr/>
            <p:nvPr/>
          </p:nvSpPr>
          <p:spPr>
            <a:xfrm flipH="false" flipV="false" rot="0">
              <a:off x="0" y="0"/>
              <a:ext cx="3633724" cy="1231392"/>
            </a:xfrm>
            <a:custGeom>
              <a:avLst/>
              <a:gdLst/>
              <a:ahLst/>
              <a:cxnLst/>
              <a:rect r="r" b="b" t="t" l="l"/>
              <a:pathLst>
                <a:path h="1231392" w="3633724">
                  <a:moveTo>
                    <a:pt x="0" y="0"/>
                  </a:moveTo>
                  <a:lnTo>
                    <a:pt x="3633724" y="0"/>
                  </a:lnTo>
                  <a:lnTo>
                    <a:pt x="3633724" y="1231392"/>
                  </a:lnTo>
                  <a:lnTo>
                    <a:pt x="0" y="1231392"/>
                  </a:lnTo>
                  <a:lnTo>
                    <a:pt x="0" y="0"/>
                  </a:lnTo>
                  <a:close/>
                </a:path>
              </a:pathLst>
            </a:custGeom>
            <a:blipFill>
              <a:blip r:embed="rId8"/>
              <a:stretch>
                <a:fillRect l="-36834" t="0" r="-36835" b="3"/>
              </a:stretch>
            </a:blipFill>
          </p:spPr>
        </p:sp>
      </p:grpSp>
      <p:grpSp>
        <p:nvGrpSpPr>
          <p:cNvPr name="Group 33" id="33"/>
          <p:cNvGrpSpPr/>
          <p:nvPr/>
        </p:nvGrpSpPr>
        <p:grpSpPr>
          <a:xfrm rot="0">
            <a:off x="6703047" y="12445689"/>
            <a:ext cx="3440535" cy="923515"/>
            <a:chOff x="0" y="0"/>
            <a:chExt cx="4587380" cy="1231354"/>
          </a:xfrm>
        </p:grpSpPr>
        <p:sp>
          <p:nvSpPr>
            <p:cNvPr name="Freeform 34" id="34"/>
            <p:cNvSpPr/>
            <p:nvPr/>
          </p:nvSpPr>
          <p:spPr>
            <a:xfrm flipH="false" flipV="false" rot="0">
              <a:off x="0" y="0"/>
              <a:ext cx="4587367" cy="1231392"/>
            </a:xfrm>
            <a:custGeom>
              <a:avLst/>
              <a:gdLst/>
              <a:ahLst/>
              <a:cxnLst/>
              <a:rect r="r" b="b" t="t" l="l"/>
              <a:pathLst>
                <a:path h="1231392" w="4587367">
                  <a:moveTo>
                    <a:pt x="0" y="0"/>
                  </a:moveTo>
                  <a:lnTo>
                    <a:pt x="4587367" y="0"/>
                  </a:lnTo>
                  <a:lnTo>
                    <a:pt x="4587367" y="1231392"/>
                  </a:lnTo>
                  <a:lnTo>
                    <a:pt x="0" y="1231392"/>
                  </a:lnTo>
                  <a:lnTo>
                    <a:pt x="0" y="0"/>
                  </a:lnTo>
                  <a:close/>
                </a:path>
              </a:pathLst>
            </a:custGeom>
            <a:blipFill>
              <a:blip r:embed="rId8"/>
              <a:stretch>
                <a:fillRect l="-18783" t="0" r="-18783" b="3"/>
              </a:stretch>
            </a:blipFill>
          </p:spPr>
        </p:sp>
      </p:grpSp>
      <p:grpSp>
        <p:nvGrpSpPr>
          <p:cNvPr name="Group 35" id="35"/>
          <p:cNvGrpSpPr/>
          <p:nvPr/>
        </p:nvGrpSpPr>
        <p:grpSpPr>
          <a:xfrm rot="0">
            <a:off x="11329064" y="12445689"/>
            <a:ext cx="3614309" cy="923515"/>
            <a:chOff x="0" y="0"/>
            <a:chExt cx="4819078" cy="1231354"/>
          </a:xfrm>
        </p:grpSpPr>
        <p:sp>
          <p:nvSpPr>
            <p:cNvPr name="Freeform 36" id="36"/>
            <p:cNvSpPr/>
            <p:nvPr/>
          </p:nvSpPr>
          <p:spPr>
            <a:xfrm flipH="false" flipV="false" rot="0">
              <a:off x="0" y="0"/>
              <a:ext cx="4819015" cy="1231392"/>
            </a:xfrm>
            <a:custGeom>
              <a:avLst/>
              <a:gdLst/>
              <a:ahLst/>
              <a:cxnLst/>
              <a:rect r="r" b="b" t="t" l="l"/>
              <a:pathLst>
                <a:path h="1231392" w="4819015">
                  <a:moveTo>
                    <a:pt x="0" y="0"/>
                  </a:moveTo>
                  <a:lnTo>
                    <a:pt x="4819015" y="0"/>
                  </a:lnTo>
                  <a:lnTo>
                    <a:pt x="4819015" y="1231392"/>
                  </a:lnTo>
                  <a:lnTo>
                    <a:pt x="0" y="1231392"/>
                  </a:lnTo>
                  <a:lnTo>
                    <a:pt x="0" y="0"/>
                  </a:lnTo>
                  <a:close/>
                </a:path>
              </a:pathLst>
            </a:custGeom>
            <a:blipFill>
              <a:blip r:embed="rId8"/>
              <a:stretch>
                <a:fillRect l="-15476" t="0" r="-15477" b="3"/>
              </a:stretch>
            </a:blipFill>
          </p:spPr>
        </p:sp>
      </p:grpSp>
      <p:grpSp>
        <p:nvGrpSpPr>
          <p:cNvPr name="Group 37" id="37"/>
          <p:cNvGrpSpPr/>
          <p:nvPr/>
        </p:nvGrpSpPr>
        <p:grpSpPr>
          <a:xfrm rot="0">
            <a:off x="1374905" y="24833008"/>
            <a:ext cx="4612929" cy="1690992"/>
            <a:chOff x="0" y="0"/>
            <a:chExt cx="6150572" cy="2254656"/>
          </a:xfrm>
        </p:grpSpPr>
        <p:sp>
          <p:nvSpPr>
            <p:cNvPr name="Freeform 38" id="38"/>
            <p:cNvSpPr/>
            <p:nvPr/>
          </p:nvSpPr>
          <p:spPr>
            <a:xfrm flipH="false" flipV="false" rot="0">
              <a:off x="0" y="0"/>
              <a:ext cx="6150610" cy="2254631"/>
            </a:xfrm>
            <a:custGeom>
              <a:avLst/>
              <a:gdLst/>
              <a:ahLst/>
              <a:cxnLst/>
              <a:rect r="r" b="b" t="t" l="l"/>
              <a:pathLst>
                <a:path h="2254631" w="6150610">
                  <a:moveTo>
                    <a:pt x="0" y="0"/>
                  </a:moveTo>
                  <a:lnTo>
                    <a:pt x="6150610" y="0"/>
                  </a:lnTo>
                  <a:lnTo>
                    <a:pt x="6150610" y="2254631"/>
                  </a:lnTo>
                  <a:lnTo>
                    <a:pt x="0" y="2254631"/>
                  </a:lnTo>
                  <a:lnTo>
                    <a:pt x="0" y="0"/>
                  </a:lnTo>
                  <a:close/>
                </a:path>
              </a:pathLst>
            </a:custGeom>
            <a:blipFill>
              <a:blip r:embed="rId9"/>
              <a:stretch>
                <a:fillRect l="0" t="-154" r="0" b="-156"/>
              </a:stretch>
            </a:blipFill>
          </p:spPr>
        </p:sp>
      </p:grpSp>
      <p:sp>
        <p:nvSpPr>
          <p:cNvPr name="Freeform 39" id="39"/>
          <p:cNvSpPr/>
          <p:nvPr/>
        </p:nvSpPr>
        <p:spPr>
          <a:xfrm flipH="false" flipV="false" rot="1606620">
            <a:off x="2343502" y="10077021"/>
            <a:ext cx="1214447" cy="355463"/>
          </a:xfrm>
          <a:custGeom>
            <a:avLst/>
            <a:gdLst/>
            <a:ahLst/>
            <a:cxnLst/>
            <a:rect r="r" b="b" t="t" l="l"/>
            <a:pathLst>
              <a:path h="355463" w="1214447">
                <a:moveTo>
                  <a:pt x="0" y="0"/>
                </a:moveTo>
                <a:lnTo>
                  <a:pt x="1214447" y="0"/>
                </a:lnTo>
                <a:lnTo>
                  <a:pt x="1214447" y="355464"/>
                </a:lnTo>
                <a:lnTo>
                  <a:pt x="0" y="355464"/>
                </a:lnTo>
                <a:lnTo>
                  <a:pt x="0" y="0"/>
                </a:lnTo>
                <a:close/>
              </a:path>
            </a:pathLst>
          </a:custGeom>
          <a:blipFill>
            <a:blip r:embed="rId10">
              <a:extLst>
                <a:ext uri="{96DAC541-7B7A-43D3-8B79-37D633B846F1}">
                  <asvg:svgBlip xmlns:asvg="http://schemas.microsoft.com/office/drawing/2016/SVG/main" r:embed="rId11"/>
                </a:ext>
              </a:extLst>
            </a:blip>
            <a:stretch>
              <a:fillRect l="0" t="-712" r="0" b="-715"/>
            </a:stretch>
          </a:blipFill>
        </p:spPr>
      </p:sp>
      <p:sp>
        <p:nvSpPr>
          <p:cNvPr name="Freeform 40" id="40"/>
          <p:cNvSpPr/>
          <p:nvPr/>
        </p:nvSpPr>
        <p:spPr>
          <a:xfrm flipH="false" flipV="false" rot="0">
            <a:off x="1922888" y="22658775"/>
            <a:ext cx="3300051" cy="1716024"/>
          </a:xfrm>
          <a:custGeom>
            <a:avLst/>
            <a:gdLst/>
            <a:ahLst/>
            <a:cxnLst/>
            <a:rect r="r" b="b" t="t" l="l"/>
            <a:pathLst>
              <a:path h="1716024" w="3300051">
                <a:moveTo>
                  <a:pt x="0" y="0"/>
                </a:moveTo>
                <a:lnTo>
                  <a:pt x="3300050" y="0"/>
                </a:lnTo>
                <a:lnTo>
                  <a:pt x="3300050" y="1716024"/>
                </a:lnTo>
                <a:lnTo>
                  <a:pt x="0" y="1716024"/>
                </a:lnTo>
                <a:lnTo>
                  <a:pt x="0" y="0"/>
                </a:lnTo>
                <a:close/>
              </a:path>
            </a:pathLst>
          </a:custGeom>
          <a:blipFill>
            <a:blip r:embed="rId12">
              <a:extLst>
                <a:ext uri="{96DAC541-7B7A-43D3-8B79-37D633B846F1}">
                  <asvg:svgBlip xmlns:asvg="http://schemas.microsoft.com/office/drawing/2016/SVG/main" r:embed="rId13"/>
                </a:ext>
              </a:extLst>
            </a:blip>
            <a:stretch>
              <a:fillRect l="0" t="-986" r="0" b="-986"/>
            </a:stretch>
          </a:blipFill>
        </p:spPr>
      </p:sp>
      <p:grpSp>
        <p:nvGrpSpPr>
          <p:cNvPr name="Group 41" id="41"/>
          <p:cNvGrpSpPr/>
          <p:nvPr/>
        </p:nvGrpSpPr>
        <p:grpSpPr>
          <a:xfrm rot="0">
            <a:off x="12989214" y="17376286"/>
            <a:ext cx="6123784" cy="3910155"/>
            <a:chOff x="0" y="0"/>
            <a:chExt cx="8165046" cy="5213540"/>
          </a:xfrm>
        </p:grpSpPr>
        <p:sp>
          <p:nvSpPr>
            <p:cNvPr name="Freeform 42" id="42"/>
            <p:cNvSpPr/>
            <p:nvPr/>
          </p:nvSpPr>
          <p:spPr>
            <a:xfrm flipH="false" flipV="false" rot="0">
              <a:off x="0" y="0"/>
              <a:ext cx="8165084" cy="5213477"/>
            </a:xfrm>
            <a:custGeom>
              <a:avLst/>
              <a:gdLst/>
              <a:ahLst/>
              <a:cxnLst/>
              <a:rect r="r" b="b" t="t" l="l"/>
              <a:pathLst>
                <a:path h="5213477" w="8165084">
                  <a:moveTo>
                    <a:pt x="0" y="0"/>
                  </a:moveTo>
                  <a:lnTo>
                    <a:pt x="8165084" y="0"/>
                  </a:lnTo>
                  <a:lnTo>
                    <a:pt x="8165084" y="5213477"/>
                  </a:lnTo>
                  <a:lnTo>
                    <a:pt x="0" y="5213477"/>
                  </a:lnTo>
                  <a:lnTo>
                    <a:pt x="0" y="0"/>
                  </a:lnTo>
                  <a:close/>
                </a:path>
              </a:pathLst>
            </a:custGeom>
            <a:blipFill>
              <a:blip r:embed="rId14"/>
              <a:stretch>
                <a:fillRect l="0" t="-2254" r="0" b="-2255"/>
              </a:stretch>
            </a:blipFill>
          </p:spPr>
        </p:sp>
      </p:grpSp>
      <p:grpSp>
        <p:nvGrpSpPr>
          <p:cNvPr name="Group 43" id="43"/>
          <p:cNvGrpSpPr/>
          <p:nvPr/>
        </p:nvGrpSpPr>
        <p:grpSpPr>
          <a:xfrm rot="0">
            <a:off x="17461430" y="19649761"/>
            <a:ext cx="1785461" cy="1785461"/>
            <a:chOff x="0" y="0"/>
            <a:chExt cx="2380615" cy="2380615"/>
          </a:xfrm>
        </p:grpSpPr>
        <p:sp>
          <p:nvSpPr>
            <p:cNvPr name="Freeform 44" id="44"/>
            <p:cNvSpPr/>
            <p:nvPr/>
          </p:nvSpPr>
          <p:spPr>
            <a:xfrm flipH="false" flipV="false" rot="0">
              <a:off x="0" y="0"/>
              <a:ext cx="2380615" cy="2380615"/>
            </a:xfrm>
            <a:custGeom>
              <a:avLst/>
              <a:gdLst/>
              <a:ahLst/>
              <a:cxnLst/>
              <a:rect r="r" b="b" t="t" l="l"/>
              <a:pathLst>
                <a:path h="2380615" w="2380615">
                  <a:moveTo>
                    <a:pt x="0" y="0"/>
                  </a:moveTo>
                  <a:lnTo>
                    <a:pt x="2380615" y="0"/>
                  </a:lnTo>
                  <a:lnTo>
                    <a:pt x="2380615" y="2380615"/>
                  </a:lnTo>
                  <a:lnTo>
                    <a:pt x="0" y="2380615"/>
                  </a:lnTo>
                  <a:lnTo>
                    <a:pt x="0" y="0"/>
                  </a:lnTo>
                  <a:close/>
                </a:path>
              </a:pathLst>
            </a:custGeom>
            <a:blipFill>
              <a:blip r:embed="rId15"/>
              <a:stretch>
                <a:fillRect l="0" t="0" r="0" b="0"/>
              </a:stretch>
            </a:blipFill>
          </p:spPr>
        </p:sp>
      </p:grpSp>
      <p:sp>
        <p:nvSpPr>
          <p:cNvPr name="TextBox 45" id="45"/>
          <p:cNvSpPr txBox="true"/>
          <p:nvPr/>
        </p:nvSpPr>
        <p:spPr>
          <a:xfrm rot="0">
            <a:off x="3826402" y="9704356"/>
            <a:ext cx="6783114" cy="1196511"/>
          </a:xfrm>
          <a:prstGeom prst="rect">
            <a:avLst/>
          </a:prstGeom>
        </p:spPr>
        <p:txBody>
          <a:bodyPr anchor="t" rtlCol="false" tIns="0" lIns="0" bIns="0" rIns="0">
            <a:spAutoFit/>
          </a:bodyPr>
          <a:lstStyle/>
          <a:p>
            <a:pPr algn="l">
              <a:lnSpc>
                <a:spcPts val="4578"/>
              </a:lnSpc>
            </a:pPr>
            <a:r>
              <a:rPr lang="en-US" b="true" sz="3268" spc="79">
                <a:solidFill>
                  <a:srgbClr val="019FE3"/>
                </a:solidFill>
                <a:latin typeface="Inter 1 Bold"/>
                <a:ea typeface="Inter 1 Bold"/>
                <a:cs typeface="Inter 1 Bold"/>
                <a:sym typeface="Inter 1 Bold"/>
              </a:rPr>
              <a:t>4 LABELS structurants</a:t>
            </a:r>
            <a:r>
              <a:rPr lang="en-US" sz="3268" spc="79">
                <a:solidFill>
                  <a:srgbClr val="019FE3"/>
                </a:solidFill>
                <a:latin typeface="Inter 1"/>
                <a:ea typeface="Inter 1"/>
                <a:cs typeface="Inter 1"/>
                <a:sym typeface="Inter 1"/>
              </a:rPr>
              <a:t> au service du projet </a:t>
            </a:r>
          </a:p>
        </p:txBody>
      </p:sp>
      <p:sp>
        <p:nvSpPr>
          <p:cNvPr name="TextBox 46" id="46"/>
          <p:cNvSpPr txBox="true"/>
          <p:nvPr/>
        </p:nvSpPr>
        <p:spPr>
          <a:xfrm rot="0">
            <a:off x="3033665" y="28085910"/>
            <a:ext cx="15325668" cy="1545365"/>
          </a:xfrm>
          <a:prstGeom prst="rect">
            <a:avLst/>
          </a:prstGeom>
        </p:spPr>
        <p:txBody>
          <a:bodyPr anchor="t" rtlCol="false" tIns="0" lIns="0" bIns="0" rIns="0">
            <a:spAutoFit/>
          </a:bodyPr>
          <a:lstStyle/>
          <a:p>
            <a:pPr algn="ctr">
              <a:lnSpc>
                <a:spcPts val="6242"/>
              </a:lnSpc>
            </a:pPr>
            <a:r>
              <a:rPr lang="en-US" b="true" sz="5574" spc="138">
                <a:solidFill>
                  <a:srgbClr val="FFFFFF"/>
                </a:solidFill>
                <a:latin typeface="Cardo Bold"/>
                <a:ea typeface="Cardo Bold"/>
                <a:cs typeface="Cardo Bold"/>
                <a:sym typeface="Cardo Bold"/>
              </a:rPr>
              <a:t>LIGUE AUVERGNE-RHÔNE-ALPES</a:t>
            </a:r>
          </a:p>
          <a:p>
            <a:pPr algn="ctr">
              <a:lnSpc>
                <a:spcPts val="6242"/>
              </a:lnSpc>
            </a:pPr>
            <a:r>
              <a:rPr lang="en-US" b="true" sz="5574" spc="138">
                <a:solidFill>
                  <a:srgbClr val="FFFFFF"/>
                </a:solidFill>
                <a:latin typeface="Cardo Bold"/>
                <a:ea typeface="Cardo Bold"/>
                <a:cs typeface="Cardo Bold"/>
                <a:sym typeface="Cardo Bold"/>
              </a:rPr>
              <a:t>DE BADMINTON</a:t>
            </a:r>
          </a:p>
        </p:txBody>
      </p:sp>
      <p:sp>
        <p:nvSpPr>
          <p:cNvPr name="TextBox 47" id="47"/>
          <p:cNvSpPr txBox="true"/>
          <p:nvPr/>
        </p:nvSpPr>
        <p:spPr>
          <a:xfrm rot="0">
            <a:off x="-4443946" y="2841689"/>
            <a:ext cx="14485668" cy="1129570"/>
          </a:xfrm>
          <a:prstGeom prst="rect">
            <a:avLst/>
          </a:prstGeom>
        </p:spPr>
        <p:txBody>
          <a:bodyPr anchor="t" rtlCol="false" tIns="0" lIns="0" bIns="0" rIns="0">
            <a:spAutoFit/>
          </a:bodyPr>
          <a:lstStyle/>
          <a:p>
            <a:pPr algn="ctr">
              <a:lnSpc>
                <a:spcPts val="8446"/>
              </a:lnSpc>
            </a:pPr>
            <a:r>
              <a:rPr lang="en-US" b="true" sz="6033" spc="-407">
                <a:solidFill>
                  <a:srgbClr val="0F71B8"/>
                </a:solidFill>
                <a:latin typeface="Cardo Bold"/>
                <a:ea typeface="Cardo Bold"/>
                <a:cs typeface="Cardo Bold"/>
                <a:sym typeface="Cardo Bold"/>
              </a:rPr>
              <a:t>Notre Rôle</a:t>
            </a:r>
          </a:p>
        </p:txBody>
      </p:sp>
      <p:sp>
        <p:nvSpPr>
          <p:cNvPr name="TextBox 48" id="48"/>
          <p:cNvSpPr txBox="true"/>
          <p:nvPr/>
        </p:nvSpPr>
        <p:spPr>
          <a:xfrm rot="0">
            <a:off x="18359323" y="7600369"/>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2.82€</a:t>
            </a:r>
          </a:p>
        </p:txBody>
      </p:sp>
      <p:sp>
        <p:nvSpPr>
          <p:cNvPr name="TextBox 49" id="49"/>
          <p:cNvSpPr txBox="true"/>
          <p:nvPr/>
        </p:nvSpPr>
        <p:spPr>
          <a:xfrm rot="0">
            <a:off x="17610220" y="4047944"/>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5.22€</a:t>
            </a:r>
          </a:p>
        </p:txBody>
      </p:sp>
      <p:sp>
        <p:nvSpPr>
          <p:cNvPr name="TextBox 50" id="50"/>
          <p:cNvSpPr txBox="true"/>
          <p:nvPr/>
        </p:nvSpPr>
        <p:spPr>
          <a:xfrm rot="0">
            <a:off x="17071124" y="9422006"/>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1.74€</a:t>
            </a:r>
          </a:p>
        </p:txBody>
      </p:sp>
      <p:sp>
        <p:nvSpPr>
          <p:cNvPr name="TextBox 51" id="51"/>
          <p:cNvSpPr txBox="true"/>
          <p:nvPr/>
        </p:nvSpPr>
        <p:spPr>
          <a:xfrm rot="0">
            <a:off x="14038212" y="9817951"/>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0.20€</a:t>
            </a:r>
          </a:p>
        </p:txBody>
      </p:sp>
      <p:sp>
        <p:nvSpPr>
          <p:cNvPr name="TextBox 52" id="52"/>
          <p:cNvSpPr txBox="true"/>
          <p:nvPr/>
        </p:nvSpPr>
        <p:spPr>
          <a:xfrm rot="0">
            <a:off x="11767985" y="9298838"/>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1.74€</a:t>
            </a:r>
          </a:p>
        </p:txBody>
      </p:sp>
      <p:sp>
        <p:nvSpPr>
          <p:cNvPr name="TextBox 53" id="53"/>
          <p:cNvSpPr txBox="true"/>
          <p:nvPr/>
        </p:nvSpPr>
        <p:spPr>
          <a:xfrm rot="0">
            <a:off x="16267986" y="9568882"/>
            <a:ext cx="2091338" cy="819931"/>
          </a:xfrm>
          <a:prstGeom prst="rect">
            <a:avLst/>
          </a:prstGeom>
        </p:spPr>
        <p:txBody>
          <a:bodyPr anchor="t" rtlCol="false" tIns="0" lIns="0" bIns="0" rIns="0">
            <a:spAutoFit/>
          </a:bodyPr>
          <a:lstStyle/>
          <a:p>
            <a:pPr algn="l">
              <a:lnSpc>
                <a:spcPts val="3090"/>
              </a:lnSpc>
            </a:pPr>
            <a:r>
              <a:rPr lang="en-US" sz="2207" i="true" spc="53">
                <a:solidFill>
                  <a:srgbClr val="0F71B8"/>
                </a:solidFill>
                <a:latin typeface="Vollkorn Italics"/>
                <a:ea typeface="Vollkorn Italics"/>
                <a:cs typeface="Vollkorn Italics"/>
                <a:sym typeface="Vollkorn Italics"/>
              </a:rPr>
              <a:t>FORMATION</a:t>
            </a:r>
          </a:p>
          <a:p>
            <a:pPr algn="ctr">
              <a:lnSpc>
                <a:spcPts val="3090"/>
              </a:lnSpc>
            </a:pPr>
            <a:r>
              <a:rPr lang="en-US" sz="2207" i="true" spc="53">
                <a:solidFill>
                  <a:srgbClr val="0F71B8"/>
                </a:solidFill>
                <a:latin typeface="Vollkorn Italics"/>
                <a:ea typeface="Vollkorn Italics"/>
                <a:cs typeface="Vollkorn Italics"/>
                <a:sym typeface="Vollkorn Italics"/>
              </a:rPr>
              <a:t>7%</a:t>
            </a:r>
          </a:p>
        </p:txBody>
      </p:sp>
      <p:sp>
        <p:nvSpPr>
          <p:cNvPr name="TextBox 54" id="54"/>
          <p:cNvSpPr txBox="true"/>
          <p:nvPr/>
        </p:nvSpPr>
        <p:spPr>
          <a:xfrm rot="0">
            <a:off x="12963592" y="9584884"/>
            <a:ext cx="2091338" cy="819931"/>
          </a:xfrm>
          <a:prstGeom prst="rect">
            <a:avLst/>
          </a:prstGeom>
        </p:spPr>
        <p:txBody>
          <a:bodyPr anchor="t" rtlCol="false" tIns="0" lIns="0" bIns="0" rIns="0">
            <a:spAutoFit/>
          </a:bodyPr>
          <a:lstStyle/>
          <a:p>
            <a:pPr algn="l">
              <a:lnSpc>
                <a:spcPts val="3090"/>
              </a:lnSpc>
            </a:pPr>
            <a:r>
              <a:rPr lang="en-US" sz="2207" i="true" spc="53">
                <a:solidFill>
                  <a:srgbClr val="0F71B8"/>
                </a:solidFill>
                <a:latin typeface="Vollkorn Italics"/>
                <a:ea typeface="Vollkorn Italics"/>
                <a:cs typeface="Vollkorn Italics"/>
                <a:sym typeface="Vollkorn Italics"/>
              </a:rPr>
              <a:t>VIE SPORTIVE</a:t>
            </a:r>
          </a:p>
          <a:p>
            <a:pPr algn="l">
              <a:lnSpc>
                <a:spcPts val="3090"/>
              </a:lnSpc>
            </a:pPr>
            <a:r>
              <a:rPr lang="en-US" sz="2207" i="true" spc="53">
                <a:solidFill>
                  <a:srgbClr val="0F71B8"/>
                </a:solidFill>
                <a:latin typeface="Vollkorn Italics"/>
                <a:ea typeface="Vollkorn Italics"/>
                <a:cs typeface="Vollkorn Italics"/>
                <a:sym typeface="Vollkorn Italics"/>
              </a:rPr>
              <a:t>     6%</a:t>
            </a:r>
          </a:p>
        </p:txBody>
      </p:sp>
      <p:sp>
        <p:nvSpPr>
          <p:cNvPr name="TextBox 55" id="55"/>
          <p:cNvSpPr txBox="true"/>
          <p:nvPr/>
        </p:nvSpPr>
        <p:spPr>
          <a:xfrm rot="0">
            <a:off x="16369855" y="10226002"/>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1.55€</a:t>
            </a:r>
          </a:p>
        </p:txBody>
      </p:sp>
      <p:sp>
        <p:nvSpPr>
          <p:cNvPr name="TextBox 56" id="56"/>
          <p:cNvSpPr txBox="true"/>
          <p:nvPr/>
        </p:nvSpPr>
        <p:spPr>
          <a:xfrm rot="0">
            <a:off x="12582068" y="10226002"/>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1.3€</a:t>
            </a:r>
          </a:p>
        </p:txBody>
      </p:sp>
      <p:sp>
        <p:nvSpPr>
          <p:cNvPr name="TextBox 57" id="57"/>
          <p:cNvSpPr txBox="true"/>
          <p:nvPr/>
        </p:nvSpPr>
        <p:spPr>
          <a:xfrm rot="0">
            <a:off x="11767985" y="8034671"/>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0.45€</a:t>
            </a:r>
          </a:p>
        </p:txBody>
      </p:sp>
      <p:sp>
        <p:nvSpPr>
          <p:cNvPr name="TextBox 58" id="58"/>
          <p:cNvSpPr txBox="true"/>
          <p:nvPr/>
        </p:nvSpPr>
        <p:spPr>
          <a:xfrm rot="0">
            <a:off x="11320120" y="6855095"/>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1.95€</a:t>
            </a:r>
          </a:p>
        </p:txBody>
      </p:sp>
      <p:sp>
        <p:nvSpPr>
          <p:cNvPr name="TextBox 59" id="59"/>
          <p:cNvSpPr txBox="true"/>
          <p:nvPr/>
        </p:nvSpPr>
        <p:spPr>
          <a:xfrm rot="0">
            <a:off x="11147650" y="3405664"/>
            <a:ext cx="3286944" cy="125749"/>
          </a:xfrm>
          <a:prstGeom prst="rect">
            <a:avLst/>
          </a:prstGeom>
        </p:spPr>
        <p:txBody>
          <a:bodyPr anchor="t" rtlCol="false" tIns="0" lIns="0" bIns="0" rIns="0">
            <a:spAutoFit/>
          </a:bodyPr>
          <a:lstStyle/>
          <a:p>
            <a:pPr algn="ctr">
              <a:lnSpc>
                <a:spcPts val="1378"/>
              </a:lnSpc>
            </a:pPr>
            <a:r>
              <a:rPr lang="en-US" sz="1700" i="true" spc="42">
                <a:solidFill>
                  <a:srgbClr val="0F71B8"/>
                </a:solidFill>
                <a:latin typeface="Inter 1 Italics"/>
                <a:ea typeface="Inter 1 Italics"/>
                <a:cs typeface="Inter 1 Italics"/>
                <a:sym typeface="Inter 1 Italics"/>
              </a:rPr>
              <a:t>4.78€</a:t>
            </a:r>
          </a:p>
        </p:txBody>
      </p:sp>
      <p:sp>
        <p:nvSpPr>
          <p:cNvPr name="TextBox 60" id="60"/>
          <p:cNvSpPr txBox="true"/>
          <p:nvPr/>
        </p:nvSpPr>
        <p:spPr>
          <a:xfrm rot="0">
            <a:off x="-2927194" y="11316119"/>
            <a:ext cx="14485668" cy="1129570"/>
          </a:xfrm>
          <a:prstGeom prst="rect">
            <a:avLst/>
          </a:prstGeom>
        </p:spPr>
        <p:txBody>
          <a:bodyPr anchor="t" rtlCol="false" tIns="0" lIns="0" bIns="0" rIns="0">
            <a:spAutoFit/>
          </a:bodyPr>
          <a:lstStyle/>
          <a:p>
            <a:pPr algn="ctr">
              <a:lnSpc>
                <a:spcPts val="8446"/>
              </a:lnSpc>
            </a:pPr>
            <a:r>
              <a:rPr lang="en-US" b="true" sz="6033" spc="-407">
                <a:solidFill>
                  <a:srgbClr val="0F71B8"/>
                </a:solidFill>
                <a:latin typeface="Cardo Bold"/>
                <a:ea typeface="Cardo Bold"/>
                <a:cs typeface="Cardo Bold"/>
                <a:sym typeface="Cardo Bold"/>
              </a:rPr>
              <a:t>Se former avec nous</a:t>
            </a:r>
          </a:p>
        </p:txBody>
      </p:sp>
      <p:sp>
        <p:nvSpPr>
          <p:cNvPr name="TextBox 61" id="61"/>
          <p:cNvSpPr txBox="true"/>
          <p:nvPr/>
        </p:nvSpPr>
        <p:spPr>
          <a:xfrm rot="0">
            <a:off x="1532401" y="13652192"/>
            <a:ext cx="4455433" cy="1330614"/>
          </a:xfrm>
          <a:prstGeom prst="rect">
            <a:avLst/>
          </a:prstGeom>
        </p:spPr>
        <p:txBody>
          <a:bodyPr anchor="t" rtlCol="false" tIns="0" lIns="0" bIns="0" rIns="0">
            <a:spAutoFit/>
          </a:bodyPr>
          <a:lstStyle/>
          <a:p>
            <a:pPr algn="ctr">
              <a:lnSpc>
                <a:spcPts val="3565"/>
              </a:lnSpc>
            </a:pPr>
            <a:r>
              <a:rPr lang="en-US" sz="2546" spc="62">
                <a:solidFill>
                  <a:srgbClr val="262674"/>
                </a:solidFill>
                <a:latin typeface="Inter 1"/>
                <a:ea typeface="Inter 1"/>
                <a:cs typeface="Inter 1"/>
                <a:sym typeface="Inter 1"/>
              </a:rPr>
              <a:t>Encadrants Bénévoles</a:t>
            </a:r>
          </a:p>
          <a:p>
            <a:pPr algn="ctr">
              <a:lnSpc>
                <a:spcPts val="3565"/>
              </a:lnSpc>
            </a:pPr>
            <a:r>
              <a:rPr lang="en-US" sz="2546" spc="62">
                <a:solidFill>
                  <a:srgbClr val="262674"/>
                </a:solidFill>
                <a:latin typeface="Inter 1"/>
                <a:ea typeface="Inter 1"/>
                <a:cs typeface="Inter 1"/>
                <a:sym typeface="Inter 1"/>
              </a:rPr>
              <a:t>Encadrants Professionnels</a:t>
            </a:r>
          </a:p>
          <a:p>
            <a:pPr algn="ctr">
              <a:lnSpc>
                <a:spcPts val="3565"/>
              </a:lnSpc>
            </a:pPr>
            <a:r>
              <a:rPr lang="en-US" sz="2546" spc="62">
                <a:solidFill>
                  <a:srgbClr val="262674"/>
                </a:solidFill>
                <a:latin typeface="Inter 1"/>
                <a:ea typeface="Inter 1"/>
                <a:cs typeface="Inter 1"/>
                <a:sym typeface="Inter 1"/>
              </a:rPr>
              <a:t>Séminaire Pro Bad AURA</a:t>
            </a:r>
          </a:p>
        </p:txBody>
      </p:sp>
      <p:sp>
        <p:nvSpPr>
          <p:cNvPr name="TextBox 62" id="62"/>
          <p:cNvSpPr txBox="true"/>
          <p:nvPr/>
        </p:nvSpPr>
        <p:spPr>
          <a:xfrm rot="0">
            <a:off x="6215586" y="13671975"/>
            <a:ext cx="4455433" cy="1330614"/>
          </a:xfrm>
          <a:prstGeom prst="rect">
            <a:avLst/>
          </a:prstGeom>
        </p:spPr>
        <p:txBody>
          <a:bodyPr anchor="t" rtlCol="false" tIns="0" lIns="0" bIns="0" rIns="0">
            <a:spAutoFit/>
          </a:bodyPr>
          <a:lstStyle/>
          <a:p>
            <a:pPr algn="ctr">
              <a:lnSpc>
                <a:spcPts val="3565"/>
              </a:lnSpc>
            </a:pPr>
            <a:r>
              <a:rPr lang="en-US" sz="2546" spc="62">
                <a:solidFill>
                  <a:srgbClr val="262674"/>
                </a:solidFill>
                <a:latin typeface="Inter 1"/>
                <a:ea typeface="Inter 1"/>
                <a:cs typeface="Inter 1"/>
                <a:sym typeface="Inter 1"/>
              </a:rPr>
              <a:t>Séminaire Dirigeants</a:t>
            </a:r>
          </a:p>
          <a:p>
            <a:pPr algn="ctr">
              <a:lnSpc>
                <a:spcPts val="3565"/>
              </a:lnSpc>
            </a:pPr>
            <a:r>
              <a:rPr lang="en-US" sz="2546" spc="62">
                <a:solidFill>
                  <a:srgbClr val="262674"/>
                </a:solidFill>
                <a:latin typeface="Inter 1"/>
                <a:ea typeface="Inter 1"/>
                <a:cs typeface="Inter 1"/>
                <a:sym typeface="Inter 1"/>
              </a:rPr>
              <a:t>Dirigeants de comités</a:t>
            </a:r>
          </a:p>
          <a:p>
            <a:pPr algn="ctr">
              <a:lnSpc>
                <a:spcPts val="3565"/>
              </a:lnSpc>
            </a:pPr>
            <a:r>
              <a:rPr lang="en-US" sz="2546" spc="62">
                <a:solidFill>
                  <a:srgbClr val="262674"/>
                </a:solidFill>
                <a:latin typeface="Inter 1"/>
                <a:ea typeface="Inter 1"/>
                <a:cs typeface="Inter 1"/>
                <a:sym typeface="Inter 1"/>
              </a:rPr>
              <a:t>Dirigeants employeurs</a:t>
            </a:r>
          </a:p>
        </p:txBody>
      </p:sp>
      <p:sp>
        <p:nvSpPr>
          <p:cNvPr name="TextBox 63" id="63"/>
          <p:cNvSpPr txBox="true"/>
          <p:nvPr/>
        </p:nvSpPr>
        <p:spPr>
          <a:xfrm rot="0">
            <a:off x="10918307" y="13671975"/>
            <a:ext cx="4455433" cy="468097"/>
          </a:xfrm>
          <a:prstGeom prst="rect">
            <a:avLst/>
          </a:prstGeom>
        </p:spPr>
        <p:txBody>
          <a:bodyPr anchor="t" rtlCol="false" tIns="0" lIns="0" bIns="0" rIns="0">
            <a:spAutoFit/>
          </a:bodyPr>
          <a:lstStyle/>
          <a:p>
            <a:pPr algn="ctr">
              <a:lnSpc>
                <a:spcPts val="3565"/>
              </a:lnSpc>
            </a:pPr>
            <a:r>
              <a:rPr lang="en-US" sz="2546" spc="62">
                <a:solidFill>
                  <a:srgbClr val="262674"/>
                </a:solidFill>
                <a:latin typeface="Inter 1"/>
                <a:ea typeface="Inter 1"/>
                <a:cs typeface="Inter 1"/>
                <a:sym typeface="Inter 1"/>
              </a:rPr>
              <a:t>Formations GEO</a:t>
            </a:r>
          </a:p>
        </p:txBody>
      </p:sp>
      <p:sp>
        <p:nvSpPr>
          <p:cNvPr name="TextBox 64" id="64"/>
          <p:cNvSpPr txBox="true"/>
          <p:nvPr/>
        </p:nvSpPr>
        <p:spPr>
          <a:xfrm rot="0">
            <a:off x="15632478" y="13508507"/>
            <a:ext cx="4472188" cy="1591018"/>
          </a:xfrm>
          <a:prstGeom prst="rect">
            <a:avLst/>
          </a:prstGeom>
        </p:spPr>
        <p:txBody>
          <a:bodyPr anchor="t" rtlCol="false" tIns="0" lIns="0" bIns="0" rIns="0">
            <a:spAutoFit/>
          </a:bodyPr>
          <a:lstStyle/>
          <a:p>
            <a:pPr algn="ctr">
              <a:lnSpc>
                <a:spcPts val="3138"/>
              </a:lnSpc>
            </a:pPr>
            <a:r>
              <a:rPr lang="en-US" sz="2241" spc="53">
                <a:solidFill>
                  <a:srgbClr val="262674"/>
                </a:solidFill>
                <a:latin typeface="Inter 1"/>
                <a:ea typeface="Inter 1"/>
                <a:cs typeface="Inter 1"/>
                <a:sym typeface="Inter 1"/>
              </a:rPr>
              <a:t>Formations Juge Arbitres</a:t>
            </a:r>
          </a:p>
          <a:p>
            <a:pPr algn="ctr">
              <a:lnSpc>
                <a:spcPts val="3138"/>
              </a:lnSpc>
            </a:pPr>
            <a:r>
              <a:rPr lang="en-US" sz="2241" spc="53">
                <a:solidFill>
                  <a:srgbClr val="262674"/>
                </a:solidFill>
                <a:latin typeface="Inter 1"/>
                <a:ea typeface="Inter 1"/>
                <a:cs typeface="Inter 1"/>
                <a:sym typeface="Inter 1"/>
              </a:rPr>
              <a:t>Formations Arbitres</a:t>
            </a:r>
          </a:p>
          <a:p>
            <a:pPr algn="ctr">
              <a:lnSpc>
                <a:spcPts val="3138"/>
              </a:lnSpc>
            </a:pPr>
            <a:r>
              <a:rPr lang="en-US" sz="2241" spc="53">
                <a:solidFill>
                  <a:srgbClr val="262674"/>
                </a:solidFill>
                <a:latin typeface="Inter 1"/>
                <a:ea typeface="Inter 1"/>
                <a:cs typeface="Inter 1"/>
                <a:sym typeface="Inter 1"/>
              </a:rPr>
              <a:t>Formations Juges de Lignes</a:t>
            </a:r>
          </a:p>
          <a:p>
            <a:pPr algn="ctr">
              <a:lnSpc>
                <a:spcPts val="3138"/>
              </a:lnSpc>
            </a:pPr>
            <a:r>
              <a:rPr lang="en-US" sz="2241" spc="53">
                <a:solidFill>
                  <a:srgbClr val="262674"/>
                </a:solidFill>
                <a:latin typeface="Inter 1"/>
                <a:ea typeface="Inter 1"/>
                <a:cs typeface="Inter 1"/>
                <a:sym typeface="Inter 1"/>
              </a:rPr>
              <a:t>Modules Interclubs</a:t>
            </a:r>
          </a:p>
        </p:txBody>
      </p:sp>
      <p:sp>
        <p:nvSpPr>
          <p:cNvPr name="TextBox 65" id="65"/>
          <p:cNvSpPr txBox="true"/>
          <p:nvPr/>
        </p:nvSpPr>
        <p:spPr>
          <a:xfrm rot="0">
            <a:off x="2440648" y="12525432"/>
            <a:ext cx="2797797" cy="547287"/>
          </a:xfrm>
          <a:prstGeom prst="rect">
            <a:avLst/>
          </a:prstGeom>
        </p:spPr>
        <p:txBody>
          <a:bodyPr anchor="t" rtlCol="false" tIns="0" lIns="0" bIns="0" rIns="0">
            <a:spAutoFit/>
          </a:bodyPr>
          <a:lstStyle/>
          <a:p>
            <a:pPr algn="l">
              <a:lnSpc>
                <a:spcPts val="4182"/>
              </a:lnSpc>
            </a:pPr>
            <a:r>
              <a:rPr lang="en-US" sz="2985" spc="73">
                <a:solidFill>
                  <a:srgbClr val="019FE3"/>
                </a:solidFill>
                <a:latin typeface="Inter 1"/>
                <a:ea typeface="Inter 1"/>
                <a:cs typeface="Inter 1"/>
                <a:sym typeface="Inter 1"/>
              </a:rPr>
              <a:t>ENCADRANTS</a:t>
            </a:r>
          </a:p>
        </p:txBody>
      </p:sp>
      <p:sp>
        <p:nvSpPr>
          <p:cNvPr name="TextBox 66" id="66"/>
          <p:cNvSpPr txBox="true"/>
          <p:nvPr/>
        </p:nvSpPr>
        <p:spPr>
          <a:xfrm rot="0">
            <a:off x="7212978" y="12550254"/>
            <a:ext cx="2474843" cy="547287"/>
          </a:xfrm>
          <a:prstGeom prst="rect">
            <a:avLst/>
          </a:prstGeom>
        </p:spPr>
        <p:txBody>
          <a:bodyPr anchor="t" rtlCol="false" tIns="0" lIns="0" bIns="0" rIns="0">
            <a:spAutoFit/>
          </a:bodyPr>
          <a:lstStyle/>
          <a:p>
            <a:pPr algn="l">
              <a:lnSpc>
                <a:spcPts val="4182"/>
              </a:lnSpc>
            </a:pPr>
            <a:r>
              <a:rPr lang="en-US" sz="2985" spc="73">
                <a:solidFill>
                  <a:srgbClr val="019FE3"/>
                </a:solidFill>
                <a:latin typeface="Inter 1"/>
                <a:ea typeface="Inter 1"/>
                <a:cs typeface="Inter 1"/>
                <a:sym typeface="Inter 1"/>
              </a:rPr>
              <a:t>DIRIGEANTS</a:t>
            </a:r>
          </a:p>
        </p:txBody>
      </p:sp>
      <p:sp>
        <p:nvSpPr>
          <p:cNvPr name="TextBox 67" id="67"/>
          <p:cNvSpPr txBox="true"/>
          <p:nvPr/>
        </p:nvSpPr>
        <p:spPr>
          <a:xfrm rot="0">
            <a:off x="11329064" y="12604166"/>
            <a:ext cx="3614309" cy="547287"/>
          </a:xfrm>
          <a:prstGeom prst="rect">
            <a:avLst/>
          </a:prstGeom>
        </p:spPr>
        <p:txBody>
          <a:bodyPr anchor="t" rtlCol="false" tIns="0" lIns="0" bIns="0" rIns="0">
            <a:spAutoFit/>
          </a:bodyPr>
          <a:lstStyle/>
          <a:p>
            <a:pPr algn="ctr">
              <a:lnSpc>
                <a:spcPts val="4182"/>
              </a:lnSpc>
            </a:pPr>
            <a:r>
              <a:rPr lang="en-US" sz="2985" spc="73">
                <a:solidFill>
                  <a:srgbClr val="019FE3"/>
                </a:solidFill>
                <a:latin typeface="Inter 1"/>
                <a:ea typeface="Inter 1"/>
                <a:cs typeface="Inter 1"/>
                <a:sym typeface="Inter 1"/>
              </a:rPr>
              <a:t>ORGANISATEURS</a:t>
            </a:r>
          </a:p>
        </p:txBody>
      </p:sp>
      <p:sp>
        <p:nvSpPr>
          <p:cNvPr name="TextBox 68" id="68"/>
          <p:cNvSpPr txBox="true"/>
          <p:nvPr/>
        </p:nvSpPr>
        <p:spPr>
          <a:xfrm rot="0">
            <a:off x="16471725" y="12540577"/>
            <a:ext cx="2725312" cy="742760"/>
          </a:xfrm>
          <a:prstGeom prst="rect">
            <a:avLst/>
          </a:prstGeom>
        </p:spPr>
        <p:txBody>
          <a:bodyPr anchor="t" rtlCol="false" tIns="0" lIns="0" bIns="0" rIns="0">
            <a:spAutoFit/>
          </a:bodyPr>
          <a:lstStyle/>
          <a:p>
            <a:pPr algn="ctr">
              <a:lnSpc>
                <a:spcPts val="3166"/>
              </a:lnSpc>
            </a:pPr>
            <a:r>
              <a:rPr lang="en-US" sz="2985" spc="73">
                <a:solidFill>
                  <a:srgbClr val="019FE3"/>
                </a:solidFill>
                <a:latin typeface="Inter 1"/>
                <a:ea typeface="Inter 1"/>
                <a:cs typeface="Inter 1"/>
                <a:sym typeface="Inter 1"/>
              </a:rPr>
              <a:t>OFFICIELS TECHNIQUES</a:t>
            </a:r>
          </a:p>
        </p:txBody>
      </p:sp>
      <p:sp>
        <p:nvSpPr>
          <p:cNvPr name="TextBox 69" id="69"/>
          <p:cNvSpPr txBox="true"/>
          <p:nvPr/>
        </p:nvSpPr>
        <p:spPr>
          <a:xfrm rot="0">
            <a:off x="4494952" y="15404097"/>
            <a:ext cx="12085377" cy="454323"/>
          </a:xfrm>
          <a:prstGeom prst="rect">
            <a:avLst/>
          </a:prstGeom>
        </p:spPr>
        <p:txBody>
          <a:bodyPr anchor="t" rtlCol="false" tIns="0" lIns="0" bIns="0" rIns="0">
            <a:spAutoFit/>
          </a:bodyPr>
          <a:lstStyle/>
          <a:p>
            <a:pPr algn="ctr">
              <a:lnSpc>
                <a:spcPts val="3169"/>
              </a:lnSpc>
            </a:pPr>
            <a:r>
              <a:rPr lang="en-US" sz="2263" i="true" spc="56">
                <a:solidFill>
                  <a:srgbClr val="6D6D87"/>
                </a:solidFill>
                <a:latin typeface="Inter 1 Italics"/>
                <a:ea typeface="Inter 1 Italics"/>
                <a:cs typeface="Inter 1 Italics"/>
                <a:sym typeface="Inter 1 Italics"/>
              </a:rPr>
              <a:t>Pour tout renseignement sur les formations : thomas.champion@badminton-aura.org</a:t>
            </a:r>
          </a:p>
        </p:txBody>
      </p:sp>
      <p:sp>
        <p:nvSpPr>
          <p:cNvPr name="TextBox 70" id="70"/>
          <p:cNvSpPr txBox="true"/>
          <p:nvPr/>
        </p:nvSpPr>
        <p:spPr>
          <a:xfrm rot="0">
            <a:off x="6514195" y="22759483"/>
            <a:ext cx="13590480" cy="3737810"/>
          </a:xfrm>
          <a:prstGeom prst="rect">
            <a:avLst/>
          </a:prstGeom>
        </p:spPr>
        <p:txBody>
          <a:bodyPr anchor="t" rtlCol="false" tIns="0" lIns="0" bIns="0" rIns="0">
            <a:spAutoFit/>
          </a:bodyPr>
          <a:lstStyle/>
          <a:p>
            <a:pPr algn="just">
              <a:lnSpc>
                <a:spcPts val="3958"/>
              </a:lnSpc>
            </a:pPr>
            <a:r>
              <a:rPr lang="en-US" sz="2826" spc="67">
                <a:solidFill>
                  <a:srgbClr val="201E59"/>
                </a:solidFill>
                <a:latin typeface="Inter 1"/>
                <a:ea typeface="Inter 1"/>
                <a:cs typeface="Inter 1"/>
                <a:sym typeface="Inter 1"/>
              </a:rPr>
              <a:t>Après le succès de sa première édition, le </a:t>
            </a:r>
            <a:r>
              <a:rPr lang="en-US" b="true" sz="2826" spc="67">
                <a:solidFill>
                  <a:srgbClr val="201E59"/>
                </a:solidFill>
                <a:latin typeface="Inter 1 Bold"/>
                <a:ea typeface="Inter 1 Bold"/>
                <a:cs typeface="Inter 1 Bold"/>
                <a:sym typeface="Inter 1 Bold"/>
              </a:rPr>
              <a:t>Valence Alpes International</a:t>
            </a:r>
            <a:r>
              <a:rPr lang="en-US" sz="2826" spc="67">
                <a:solidFill>
                  <a:srgbClr val="201E59"/>
                </a:solidFill>
                <a:latin typeface="Inter 1"/>
                <a:ea typeface="Inter 1"/>
                <a:cs typeface="Inter 1"/>
                <a:sym typeface="Inter 1"/>
              </a:rPr>
              <a:t> revient du </a:t>
            </a:r>
            <a:r>
              <a:rPr lang="en-US" b="true" sz="2826" spc="67">
                <a:solidFill>
                  <a:srgbClr val="201E59"/>
                </a:solidFill>
                <a:latin typeface="Inter 1 Bold"/>
                <a:ea typeface="Inter 1 Bold"/>
                <a:cs typeface="Inter 1 Bold"/>
                <a:sym typeface="Inter 1 Bold"/>
              </a:rPr>
              <a:t>10 au 13 juin 2027</a:t>
            </a:r>
            <a:r>
              <a:rPr lang="en-US" sz="2826" spc="67">
                <a:solidFill>
                  <a:srgbClr val="201E59"/>
                </a:solidFill>
                <a:latin typeface="Inter 1"/>
                <a:ea typeface="Inter 1"/>
                <a:cs typeface="Inter 1"/>
                <a:sym typeface="Inter 1"/>
              </a:rPr>
              <a:t>. Étape du circuit Elite de Badminton Europe (International Challenge), ce rendez-vous est aujourd'hui le 3ᵉ plus grand tournoi de France et figure parmi les 15 plus grands tournois européens.</a:t>
            </a:r>
          </a:p>
          <a:p>
            <a:pPr algn="just">
              <a:lnSpc>
                <a:spcPts val="1980"/>
              </a:lnSpc>
            </a:pPr>
          </a:p>
          <a:p>
            <a:pPr algn="just">
              <a:lnSpc>
                <a:spcPts val="3958"/>
              </a:lnSpc>
            </a:pPr>
            <a:r>
              <a:rPr lang="en-US" b="true" sz="2826" spc="67">
                <a:solidFill>
                  <a:srgbClr val="201E59"/>
                </a:solidFill>
                <a:latin typeface="Inter 1 Bold"/>
                <a:ea typeface="Inter 1 Bold"/>
                <a:cs typeface="Inter 1 Bold"/>
                <a:sym typeface="Inter 1 Bold"/>
              </a:rPr>
              <a:t>Venez assister à des rencontres de très haut niveau et découvrir les futures stars du badminton mondial, avec des joueurs parmi le Top 50 mondial, à deux pas de chez vous !</a:t>
            </a:r>
          </a:p>
        </p:txBody>
      </p:sp>
      <p:sp>
        <p:nvSpPr>
          <p:cNvPr name="TextBox 71" id="71"/>
          <p:cNvSpPr txBox="true"/>
          <p:nvPr/>
        </p:nvSpPr>
        <p:spPr>
          <a:xfrm rot="0">
            <a:off x="2139296" y="17651816"/>
            <a:ext cx="10651827" cy="3107884"/>
          </a:xfrm>
          <a:prstGeom prst="rect">
            <a:avLst/>
          </a:prstGeom>
        </p:spPr>
        <p:txBody>
          <a:bodyPr anchor="t" rtlCol="false" tIns="0" lIns="0" bIns="0" rIns="0">
            <a:spAutoFit/>
          </a:bodyPr>
          <a:lstStyle/>
          <a:p>
            <a:pPr algn="just">
              <a:lnSpc>
                <a:spcPts val="4179"/>
              </a:lnSpc>
            </a:pPr>
            <a:r>
              <a:rPr lang="en-US" sz="2985" spc="73">
                <a:solidFill>
                  <a:srgbClr val="262674"/>
                </a:solidFill>
                <a:latin typeface="Inter 1"/>
                <a:ea typeface="Inter 1"/>
                <a:cs typeface="Inter 1"/>
                <a:sym typeface="Inter 1"/>
              </a:rPr>
              <a:t>Depuis 1997, la ligue porte le pôle espoirs de Voiron qui regroupe les meilleurs jeunes joueurs de la région entre 11 et 17 ans. Ils s’entraînent quotidiennement avec un emploi du temps aménagé et un suivi sportif, scolaire, médical et mental personnalisé pour leur permettre de mener à bien leur double projet sportif et scolaire. </a:t>
            </a:r>
          </a:p>
        </p:txBody>
      </p:sp>
      <p:sp>
        <p:nvSpPr>
          <p:cNvPr name="TextBox 72" id="72"/>
          <p:cNvSpPr txBox="true"/>
          <p:nvPr/>
        </p:nvSpPr>
        <p:spPr>
          <a:xfrm rot="0">
            <a:off x="6514195" y="16165849"/>
            <a:ext cx="8240325" cy="1129570"/>
          </a:xfrm>
          <a:prstGeom prst="rect">
            <a:avLst/>
          </a:prstGeom>
        </p:spPr>
        <p:txBody>
          <a:bodyPr anchor="t" rtlCol="false" tIns="0" lIns="0" bIns="0" rIns="0">
            <a:spAutoFit/>
          </a:bodyPr>
          <a:lstStyle/>
          <a:p>
            <a:pPr algn="ctr">
              <a:lnSpc>
                <a:spcPts val="8446"/>
              </a:lnSpc>
            </a:pPr>
            <a:r>
              <a:rPr lang="en-US" b="true" sz="6033" spc="-407">
                <a:solidFill>
                  <a:srgbClr val="0F71B8"/>
                </a:solidFill>
                <a:latin typeface="Cardo Bold"/>
                <a:ea typeface="Cardo Bold"/>
                <a:cs typeface="Cardo Bold"/>
                <a:sym typeface="Cardo Bold"/>
              </a:rPr>
              <a:t>Le Pôle Espoirs de Voiron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4F8FF"/>
        </a:solidFill>
      </p:bgPr>
    </p:bg>
    <p:spTree>
      <p:nvGrpSpPr>
        <p:cNvPr id="1" name=""/>
        <p:cNvGrpSpPr/>
        <p:nvPr/>
      </p:nvGrpSpPr>
      <p:grpSpPr>
        <a:xfrm>
          <a:off x="0" y="0"/>
          <a:ext cx="0" cy="0"/>
          <a:chOff x="0" y="0"/>
          <a:chExt cx="0" cy="0"/>
        </a:xfrm>
      </p:grpSpPr>
      <p:sp>
        <p:nvSpPr>
          <p:cNvPr name="Freeform 2" id="2"/>
          <p:cNvSpPr/>
          <p:nvPr/>
        </p:nvSpPr>
        <p:spPr>
          <a:xfrm flipH="true" flipV="false" rot="0">
            <a:off x="21239" y="3812990"/>
            <a:ext cx="1483769" cy="984683"/>
          </a:xfrm>
          <a:custGeom>
            <a:avLst/>
            <a:gdLst/>
            <a:ahLst/>
            <a:cxnLst/>
            <a:rect r="r" b="b" t="t" l="l"/>
            <a:pathLst>
              <a:path h="984683" w="1483769">
                <a:moveTo>
                  <a:pt x="1483769" y="0"/>
                </a:moveTo>
                <a:lnTo>
                  <a:pt x="0" y="0"/>
                </a:lnTo>
                <a:lnTo>
                  <a:pt x="0" y="984683"/>
                </a:lnTo>
                <a:lnTo>
                  <a:pt x="1483769" y="984683"/>
                </a:lnTo>
                <a:lnTo>
                  <a:pt x="1483769"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9900231" y="7682734"/>
            <a:ext cx="1483769" cy="984683"/>
          </a:xfrm>
          <a:custGeom>
            <a:avLst/>
            <a:gdLst/>
            <a:ahLst/>
            <a:cxnLst/>
            <a:rect r="r" b="b" t="t" l="l"/>
            <a:pathLst>
              <a:path h="984683" w="1483769">
                <a:moveTo>
                  <a:pt x="0" y="0"/>
                </a:moveTo>
                <a:lnTo>
                  <a:pt x="1483769" y="0"/>
                </a:lnTo>
                <a:lnTo>
                  <a:pt x="1483769" y="984683"/>
                </a:lnTo>
                <a:lnTo>
                  <a:pt x="0" y="98468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256532" y="9044232"/>
            <a:ext cx="9185268" cy="7668353"/>
            <a:chOff x="0" y="0"/>
            <a:chExt cx="18125575" cy="15132199"/>
          </a:xfrm>
        </p:grpSpPr>
        <p:sp>
          <p:nvSpPr>
            <p:cNvPr name="Freeform 5" id="5"/>
            <p:cNvSpPr/>
            <p:nvPr/>
          </p:nvSpPr>
          <p:spPr>
            <a:xfrm flipH="false" flipV="false" rot="0">
              <a:off x="0" y="0"/>
              <a:ext cx="18125574" cy="15132199"/>
            </a:xfrm>
            <a:custGeom>
              <a:avLst/>
              <a:gdLst/>
              <a:ahLst/>
              <a:cxnLst/>
              <a:rect r="r" b="b" t="t" l="l"/>
              <a:pathLst>
                <a:path h="15132199" w="18125574">
                  <a:moveTo>
                    <a:pt x="0" y="0"/>
                  </a:moveTo>
                  <a:lnTo>
                    <a:pt x="0" y="15132199"/>
                  </a:lnTo>
                  <a:lnTo>
                    <a:pt x="18125574" y="15132199"/>
                  </a:lnTo>
                  <a:lnTo>
                    <a:pt x="18125574" y="0"/>
                  </a:lnTo>
                  <a:lnTo>
                    <a:pt x="0" y="0"/>
                  </a:lnTo>
                  <a:close/>
                  <a:moveTo>
                    <a:pt x="18064615" y="15071240"/>
                  </a:moveTo>
                  <a:lnTo>
                    <a:pt x="59690" y="15071240"/>
                  </a:lnTo>
                  <a:lnTo>
                    <a:pt x="59690" y="59690"/>
                  </a:lnTo>
                  <a:lnTo>
                    <a:pt x="18064615" y="59690"/>
                  </a:lnTo>
                  <a:lnTo>
                    <a:pt x="18064615" y="15071240"/>
                  </a:lnTo>
                  <a:close/>
                </a:path>
              </a:pathLst>
            </a:custGeom>
            <a:solidFill>
              <a:srgbClr val="262674"/>
            </a:solidFill>
          </p:spPr>
        </p:sp>
      </p:grpSp>
      <p:grpSp>
        <p:nvGrpSpPr>
          <p:cNvPr name="Group 6" id="6"/>
          <p:cNvGrpSpPr/>
          <p:nvPr/>
        </p:nvGrpSpPr>
        <p:grpSpPr>
          <a:xfrm rot="0">
            <a:off x="10945268" y="9044232"/>
            <a:ext cx="9185268" cy="7695268"/>
            <a:chOff x="0" y="0"/>
            <a:chExt cx="18125575" cy="15185312"/>
          </a:xfrm>
        </p:grpSpPr>
        <p:sp>
          <p:nvSpPr>
            <p:cNvPr name="Freeform 7" id="7"/>
            <p:cNvSpPr/>
            <p:nvPr/>
          </p:nvSpPr>
          <p:spPr>
            <a:xfrm flipH="false" flipV="false" rot="0">
              <a:off x="0" y="0"/>
              <a:ext cx="18125574" cy="15185312"/>
            </a:xfrm>
            <a:custGeom>
              <a:avLst/>
              <a:gdLst/>
              <a:ahLst/>
              <a:cxnLst/>
              <a:rect r="r" b="b" t="t" l="l"/>
              <a:pathLst>
                <a:path h="15185312" w="18125574">
                  <a:moveTo>
                    <a:pt x="0" y="0"/>
                  </a:moveTo>
                  <a:lnTo>
                    <a:pt x="0" y="15185312"/>
                  </a:lnTo>
                  <a:lnTo>
                    <a:pt x="18125574" y="15185312"/>
                  </a:lnTo>
                  <a:lnTo>
                    <a:pt x="18125574" y="0"/>
                  </a:lnTo>
                  <a:lnTo>
                    <a:pt x="0" y="0"/>
                  </a:lnTo>
                  <a:close/>
                  <a:moveTo>
                    <a:pt x="18064615" y="15124353"/>
                  </a:moveTo>
                  <a:lnTo>
                    <a:pt x="59690" y="15124353"/>
                  </a:lnTo>
                  <a:lnTo>
                    <a:pt x="59690" y="59690"/>
                  </a:lnTo>
                  <a:lnTo>
                    <a:pt x="18064615" y="59690"/>
                  </a:lnTo>
                  <a:lnTo>
                    <a:pt x="18064615" y="15124353"/>
                  </a:lnTo>
                  <a:close/>
                </a:path>
              </a:pathLst>
            </a:custGeom>
            <a:solidFill>
              <a:srgbClr val="262674"/>
            </a:solidFill>
          </p:spPr>
        </p:sp>
      </p:grpSp>
      <p:sp>
        <p:nvSpPr>
          <p:cNvPr name="Freeform 8" id="8"/>
          <p:cNvSpPr/>
          <p:nvPr/>
        </p:nvSpPr>
        <p:spPr>
          <a:xfrm flipH="false" flipV="false" rot="0">
            <a:off x="2294679" y="8161195"/>
            <a:ext cx="7038545" cy="1623793"/>
          </a:xfrm>
          <a:custGeom>
            <a:avLst/>
            <a:gdLst/>
            <a:ahLst/>
            <a:cxnLst/>
            <a:rect r="r" b="b" t="t" l="l"/>
            <a:pathLst>
              <a:path h="1623793" w="7038545">
                <a:moveTo>
                  <a:pt x="0" y="0"/>
                </a:moveTo>
                <a:lnTo>
                  <a:pt x="7038545" y="0"/>
                </a:lnTo>
                <a:lnTo>
                  <a:pt x="7038545" y="1623793"/>
                </a:lnTo>
                <a:lnTo>
                  <a:pt x="0" y="1623793"/>
                </a:lnTo>
                <a:lnTo>
                  <a:pt x="0" y="0"/>
                </a:lnTo>
                <a:close/>
              </a:path>
            </a:pathLst>
          </a:custGeom>
          <a:blipFill>
            <a:blip r:embed="rId4"/>
            <a:stretch>
              <a:fillRect l="0" t="-15822" r="0" b="-15822"/>
            </a:stretch>
          </a:blipFill>
        </p:spPr>
      </p:sp>
      <p:sp>
        <p:nvSpPr>
          <p:cNvPr name="Freeform 9" id="9"/>
          <p:cNvSpPr/>
          <p:nvPr/>
        </p:nvSpPr>
        <p:spPr>
          <a:xfrm flipH="false" flipV="false" rot="0">
            <a:off x="12190067" y="8161195"/>
            <a:ext cx="6726912" cy="1691800"/>
          </a:xfrm>
          <a:custGeom>
            <a:avLst/>
            <a:gdLst/>
            <a:ahLst/>
            <a:cxnLst/>
            <a:rect r="r" b="b" t="t" l="l"/>
            <a:pathLst>
              <a:path h="1691800" w="6726912">
                <a:moveTo>
                  <a:pt x="0" y="0"/>
                </a:moveTo>
                <a:lnTo>
                  <a:pt x="6726912" y="0"/>
                </a:lnTo>
                <a:lnTo>
                  <a:pt x="6726912" y="1691800"/>
                </a:lnTo>
                <a:lnTo>
                  <a:pt x="0" y="1691800"/>
                </a:lnTo>
                <a:lnTo>
                  <a:pt x="0" y="0"/>
                </a:lnTo>
                <a:close/>
              </a:path>
            </a:pathLst>
          </a:custGeom>
          <a:blipFill>
            <a:blip r:embed="rId4"/>
            <a:stretch>
              <a:fillRect l="-14048" t="0" r="-13583" b="-54125"/>
            </a:stretch>
          </a:blipFill>
        </p:spPr>
      </p:sp>
      <p:sp>
        <p:nvSpPr>
          <p:cNvPr name="AutoShape 10" id="10"/>
          <p:cNvSpPr/>
          <p:nvPr/>
        </p:nvSpPr>
        <p:spPr>
          <a:xfrm>
            <a:off x="1299011" y="21764183"/>
            <a:ext cx="18831525" cy="0"/>
          </a:xfrm>
          <a:prstGeom prst="line">
            <a:avLst/>
          </a:prstGeom>
          <a:ln cap="flat" w="47625">
            <a:solidFill>
              <a:srgbClr val="010169"/>
            </a:solidFill>
            <a:prstDash val="solid"/>
            <a:headEnd type="none" len="sm" w="sm"/>
            <a:tailEnd type="none" len="sm" w="sm"/>
          </a:ln>
        </p:spPr>
      </p:sp>
      <p:sp>
        <p:nvSpPr>
          <p:cNvPr name="AutoShape 11" id="11"/>
          <p:cNvSpPr/>
          <p:nvPr/>
        </p:nvSpPr>
        <p:spPr>
          <a:xfrm flipV="true">
            <a:off x="7591327" y="20505622"/>
            <a:ext cx="0" cy="1583855"/>
          </a:xfrm>
          <a:prstGeom prst="line">
            <a:avLst/>
          </a:prstGeom>
          <a:ln cap="flat" w="47625">
            <a:solidFill>
              <a:srgbClr val="010169"/>
            </a:solidFill>
            <a:prstDash val="solid"/>
            <a:headEnd type="none" len="sm" w="sm"/>
            <a:tailEnd type="none" len="sm" w="sm"/>
          </a:ln>
        </p:spPr>
      </p:sp>
      <p:sp>
        <p:nvSpPr>
          <p:cNvPr name="AutoShape 12" id="12"/>
          <p:cNvSpPr/>
          <p:nvPr/>
        </p:nvSpPr>
        <p:spPr>
          <a:xfrm flipV="true">
            <a:off x="11018378" y="21297549"/>
            <a:ext cx="0" cy="1583855"/>
          </a:xfrm>
          <a:prstGeom prst="line">
            <a:avLst/>
          </a:prstGeom>
          <a:ln cap="flat" w="47625">
            <a:solidFill>
              <a:srgbClr val="010169"/>
            </a:solidFill>
            <a:prstDash val="solid"/>
            <a:headEnd type="none" len="sm" w="sm"/>
            <a:tailEnd type="none" len="sm" w="sm"/>
          </a:ln>
        </p:spPr>
      </p:sp>
      <p:sp>
        <p:nvSpPr>
          <p:cNvPr name="AutoShape 13" id="13"/>
          <p:cNvSpPr/>
          <p:nvPr/>
        </p:nvSpPr>
        <p:spPr>
          <a:xfrm flipV="true">
            <a:off x="14436632" y="20516710"/>
            <a:ext cx="0" cy="1583855"/>
          </a:xfrm>
          <a:prstGeom prst="line">
            <a:avLst/>
          </a:prstGeom>
          <a:ln cap="flat" w="47625">
            <a:solidFill>
              <a:srgbClr val="010169"/>
            </a:solidFill>
            <a:prstDash val="solid"/>
            <a:headEnd type="none" len="sm" w="sm"/>
            <a:tailEnd type="none" len="sm" w="sm"/>
          </a:ln>
        </p:spPr>
      </p:sp>
      <p:sp>
        <p:nvSpPr>
          <p:cNvPr name="AutoShape 14" id="14"/>
          <p:cNvSpPr/>
          <p:nvPr/>
        </p:nvSpPr>
        <p:spPr>
          <a:xfrm flipV="true">
            <a:off x="17854885" y="21243425"/>
            <a:ext cx="0" cy="1583855"/>
          </a:xfrm>
          <a:prstGeom prst="line">
            <a:avLst/>
          </a:prstGeom>
          <a:ln cap="flat" w="47625">
            <a:solidFill>
              <a:srgbClr val="010169"/>
            </a:solidFill>
            <a:prstDash val="solid"/>
            <a:headEnd type="none" len="sm" w="sm"/>
            <a:tailEnd type="none" len="sm" w="sm"/>
          </a:ln>
        </p:spPr>
      </p:sp>
      <p:sp>
        <p:nvSpPr>
          <p:cNvPr name="Freeform 15" id="15"/>
          <p:cNvSpPr/>
          <p:nvPr/>
        </p:nvSpPr>
        <p:spPr>
          <a:xfrm flipH="false" flipV="false" rot="0">
            <a:off x="2532677" y="9464946"/>
            <a:ext cx="6265326" cy="7222670"/>
          </a:xfrm>
          <a:custGeom>
            <a:avLst/>
            <a:gdLst/>
            <a:ahLst/>
            <a:cxnLst/>
            <a:rect r="r" b="b" t="t" l="l"/>
            <a:pathLst>
              <a:path h="7222670" w="6265326">
                <a:moveTo>
                  <a:pt x="0" y="0"/>
                </a:moveTo>
                <a:lnTo>
                  <a:pt x="6265326" y="0"/>
                </a:lnTo>
                <a:lnTo>
                  <a:pt x="6265326" y="7222671"/>
                </a:lnTo>
                <a:lnTo>
                  <a:pt x="0" y="7222671"/>
                </a:lnTo>
                <a:lnTo>
                  <a:pt x="0" y="0"/>
                </a:lnTo>
                <a:close/>
              </a:path>
            </a:pathLst>
          </a:custGeom>
          <a:blipFill>
            <a:blip r:embed="rId5"/>
            <a:stretch>
              <a:fillRect l="0" t="-3098" r="0" b="-957"/>
            </a:stretch>
          </a:blipFill>
        </p:spPr>
      </p:sp>
      <p:grpSp>
        <p:nvGrpSpPr>
          <p:cNvPr name="Group 16" id="16"/>
          <p:cNvGrpSpPr/>
          <p:nvPr/>
        </p:nvGrpSpPr>
        <p:grpSpPr>
          <a:xfrm rot="0">
            <a:off x="3480203" y="10411541"/>
            <a:ext cx="4747186" cy="719667"/>
            <a:chOff x="0" y="0"/>
            <a:chExt cx="1039393" cy="157571"/>
          </a:xfrm>
        </p:grpSpPr>
        <p:sp>
          <p:nvSpPr>
            <p:cNvPr name="Freeform 17" id="17"/>
            <p:cNvSpPr/>
            <p:nvPr/>
          </p:nvSpPr>
          <p:spPr>
            <a:xfrm flipH="false" flipV="false" rot="0">
              <a:off x="0" y="0"/>
              <a:ext cx="1039394" cy="157571"/>
            </a:xfrm>
            <a:custGeom>
              <a:avLst/>
              <a:gdLst/>
              <a:ahLst/>
              <a:cxnLst/>
              <a:rect r="r" b="b" t="t" l="l"/>
              <a:pathLst>
                <a:path h="157571" w="1039394">
                  <a:moveTo>
                    <a:pt x="78785" y="0"/>
                  </a:moveTo>
                  <a:lnTo>
                    <a:pt x="960608" y="0"/>
                  </a:lnTo>
                  <a:cubicBezTo>
                    <a:pt x="981503" y="0"/>
                    <a:pt x="1001543" y="8301"/>
                    <a:pt x="1016318" y="23076"/>
                  </a:cubicBezTo>
                  <a:cubicBezTo>
                    <a:pt x="1031093" y="37851"/>
                    <a:pt x="1039394" y="57890"/>
                    <a:pt x="1039394" y="78785"/>
                  </a:cubicBezTo>
                  <a:lnTo>
                    <a:pt x="1039394" y="78785"/>
                  </a:lnTo>
                  <a:cubicBezTo>
                    <a:pt x="1039394" y="99680"/>
                    <a:pt x="1031093" y="119720"/>
                    <a:pt x="1016318" y="134495"/>
                  </a:cubicBezTo>
                  <a:cubicBezTo>
                    <a:pt x="1001543" y="149270"/>
                    <a:pt x="981503" y="157571"/>
                    <a:pt x="960608" y="157571"/>
                  </a:cubicBezTo>
                  <a:lnTo>
                    <a:pt x="78785" y="157571"/>
                  </a:lnTo>
                  <a:cubicBezTo>
                    <a:pt x="57890" y="157571"/>
                    <a:pt x="37851" y="149270"/>
                    <a:pt x="23076" y="134495"/>
                  </a:cubicBezTo>
                  <a:cubicBezTo>
                    <a:pt x="8301" y="119720"/>
                    <a:pt x="0" y="99680"/>
                    <a:pt x="0" y="78785"/>
                  </a:cubicBezTo>
                  <a:lnTo>
                    <a:pt x="0" y="78785"/>
                  </a:lnTo>
                  <a:cubicBezTo>
                    <a:pt x="0" y="57890"/>
                    <a:pt x="8301" y="37851"/>
                    <a:pt x="23076" y="23076"/>
                  </a:cubicBezTo>
                  <a:cubicBezTo>
                    <a:pt x="37851" y="8301"/>
                    <a:pt x="57890" y="0"/>
                    <a:pt x="78785" y="0"/>
                  </a:cubicBezTo>
                  <a:close/>
                </a:path>
              </a:pathLst>
            </a:custGeom>
            <a:solidFill>
              <a:srgbClr val="010169">
                <a:alpha val="80000"/>
              </a:srgbClr>
            </a:solidFill>
          </p:spPr>
        </p:sp>
        <p:sp>
          <p:nvSpPr>
            <p:cNvPr name="TextBox 18" id="18"/>
            <p:cNvSpPr txBox="true"/>
            <p:nvPr/>
          </p:nvSpPr>
          <p:spPr>
            <a:xfrm>
              <a:off x="0" y="-47625"/>
              <a:ext cx="1039393" cy="205196"/>
            </a:xfrm>
            <a:prstGeom prst="rect">
              <a:avLst/>
            </a:prstGeom>
          </p:spPr>
          <p:txBody>
            <a:bodyPr anchor="ctr" rtlCol="false" tIns="27572" lIns="27572" bIns="27572" rIns="27572"/>
            <a:lstStyle/>
            <a:p>
              <a:pPr algn="ctr">
                <a:lnSpc>
                  <a:spcPts val="3359"/>
                </a:lnSpc>
              </a:pPr>
              <a:r>
                <a:rPr lang="en-US" b="true" sz="2399">
                  <a:solidFill>
                    <a:srgbClr val="FFFFFF">
                      <a:alpha val="80000"/>
                    </a:srgbClr>
                  </a:solidFill>
                  <a:latin typeface="Inter 2 Semi-Bold"/>
                  <a:ea typeface="Inter 2 Semi-Bold"/>
                  <a:cs typeface="Inter 2 Semi-Bold"/>
                  <a:sym typeface="Inter 2 Semi-Bold"/>
                </a:rPr>
                <a:t>DETECTER</a:t>
              </a:r>
            </a:p>
          </p:txBody>
        </p:sp>
      </p:grpSp>
      <p:grpSp>
        <p:nvGrpSpPr>
          <p:cNvPr name="Group 19" id="19"/>
          <p:cNvGrpSpPr/>
          <p:nvPr/>
        </p:nvGrpSpPr>
        <p:grpSpPr>
          <a:xfrm rot="0">
            <a:off x="3480203" y="11346530"/>
            <a:ext cx="4747186" cy="719667"/>
            <a:chOff x="0" y="0"/>
            <a:chExt cx="1039393" cy="157571"/>
          </a:xfrm>
        </p:grpSpPr>
        <p:sp>
          <p:nvSpPr>
            <p:cNvPr name="Freeform 20" id="20"/>
            <p:cNvSpPr/>
            <p:nvPr/>
          </p:nvSpPr>
          <p:spPr>
            <a:xfrm flipH="false" flipV="false" rot="0">
              <a:off x="0" y="0"/>
              <a:ext cx="1039394" cy="157571"/>
            </a:xfrm>
            <a:custGeom>
              <a:avLst/>
              <a:gdLst/>
              <a:ahLst/>
              <a:cxnLst/>
              <a:rect r="r" b="b" t="t" l="l"/>
              <a:pathLst>
                <a:path h="157571" w="1039394">
                  <a:moveTo>
                    <a:pt x="78785" y="0"/>
                  </a:moveTo>
                  <a:lnTo>
                    <a:pt x="960608" y="0"/>
                  </a:lnTo>
                  <a:cubicBezTo>
                    <a:pt x="981503" y="0"/>
                    <a:pt x="1001543" y="8301"/>
                    <a:pt x="1016318" y="23076"/>
                  </a:cubicBezTo>
                  <a:cubicBezTo>
                    <a:pt x="1031093" y="37851"/>
                    <a:pt x="1039394" y="57890"/>
                    <a:pt x="1039394" y="78785"/>
                  </a:cubicBezTo>
                  <a:lnTo>
                    <a:pt x="1039394" y="78785"/>
                  </a:lnTo>
                  <a:cubicBezTo>
                    <a:pt x="1039394" y="99680"/>
                    <a:pt x="1031093" y="119720"/>
                    <a:pt x="1016318" y="134495"/>
                  </a:cubicBezTo>
                  <a:cubicBezTo>
                    <a:pt x="1001543" y="149270"/>
                    <a:pt x="981503" y="157571"/>
                    <a:pt x="960608" y="157571"/>
                  </a:cubicBezTo>
                  <a:lnTo>
                    <a:pt x="78785" y="157571"/>
                  </a:lnTo>
                  <a:cubicBezTo>
                    <a:pt x="57890" y="157571"/>
                    <a:pt x="37851" y="149270"/>
                    <a:pt x="23076" y="134495"/>
                  </a:cubicBezTo>
                  <a:cubicBezTo>
                    <a:pt x="8301" y="119720"/>
                    <a:pt x="0" y="99680"/>
                    <a:pt x="0" y="78785"/>
                  </a:cubicBezTo>
                  <a:lnTo>
                    <a:pt x="0" y="78785"/>
                  </a:lnTo>
                  <a:cubicBezTo>
                    <a:pt x="0" y="57890"/>
                    <a:pt x="8301" y="37851"/>
                    <a:pt x="23076" y="23076"/>
                  </a:cubicBezTo>
                  <a:cubicBezTo>
                    <a:pt x="37851" y="8301"/>
                    <a:pt x="57890" y="0"/>
                    <a:pt x="78785" y="0"/>
                  </a:cubicBezTo>
                  <a:close/>
                </a:path>
              </a:pathLst>
            </a:custGeom>
            <a:solidFill>
              <a:srgbClr val="010169">
                <a:alpha val="80000"/>
              </a:srgbClr>
            </a:solidFill>
          </p:spPr>
        </p:sp>
        <p:sp>
          <p:nvSpPr>
            <p:cNvPr name="TextBox 21" id="21"/>
            <p:cNvSpPr txBox="true"/>
            <p:nvPr/>
          </p:nvSpPr>
          <p:spPr>
            <a:xfrm>
              <a:off x="0" y="-47625"/>
              <a:ext cx="1039393" cy="205196"/>
            </a:xfrm>
            <a:prstGeom prst="rect">
              <a:avLst/>
            </a:prstGeom>
          </p:spPr>
          <p:txBody>
            <a:bodyPr anchor="ctr" rtlCol="false" tIns="27572" lIns="27572" bIns="27572" rIns="27572"/>
            <a:lstStyle/>
            <a:p>
              <a:pPr algn="ctr">
                <a:lnSpc>
                  <a:spcPts val="3359"/>
                </a:lnSpc>
              </a:pPr>
              <a:r>
                <a:rPr lang="en-US" b="true" sz="2399">
                  <a:solidFill>
                    <a:srgbClr val="FFFFFF">
                      <a:alpha val="80000"/>
                    </a:srgbClr>
                  </a:solidFill>
                  <a:latin typeface="Inter 2 Semi-Bold"/>
                  <a:ea typeface="Inter 2 Semi-Bold"/>
                  <a:cs typeface="Inter 2 Semi-Bold"/>
                  <a:sym typeface="Inter 2 Semi-Bold"/>
                </a:rPr>
                <a:t>FORMER</a:t>
              </a:r>
            </a:p>
          </p:txBody>
        </p:sp>
      </p:grpSp>
      <p:grpSp>
        <p:nvGrpSpPr>
          <p:cNvPr name="Group 22" id="22"/>
          <p:cNvGrpSpPr/>
          <p:nvPr/>
        </p:nvGrpSpPr>
        <p:grpSpPr>
          <a:xfrm rot="0">
            <a:off x="3460825" y="12281520"/>
            <a:ext cx="4747186" cy="719667"/>
            <a:chOff x="0" y="0"/>
            <a:chExt cx="1039393" cy="157571"/>
          </a:xfrm>
        </p:grpSpPr>
        <p:sp>
          <p:nvSpPr>
            <p:cNvPr name="Freeform 23" id="23"/>
            <p:cNvSpPr/>
            <p:nvPr/>
          </p:nvSpPr>
          <p:spPr>
            <a:xfrm flipH="false" flipV="false" rot="0">
              <a:off x="0" y="0"/>
              <a:ext cx="1039394" cy="157571"/>
            </a:xfrm>
            <a:custGeom>
              <a:avLst/>
              <a:gdLst/>
              <a:ahLst/>
              <a:cxnLst/>
              <a:rect r="r" b="b" t="t" l="l"/>
              <a:pathLst>
                <a:path h="157571" w="1039394">
                  <a:moveTo>
                    <a:pt x="78785" y="0"/>
                  </a:moveTo>
                  <a:lnTo>
                    <a:pt x="960608" y="0"/>
                  </a:lnTo>
                  <a:cubicBezTo>
                    <a:pt x="981503" y="0"/>
                    <a:pt x="1001543" y="8301"/>
                    <a:pt x="1016318" y="23076"/>
                  </a:cubicBezTo>
                  <a:cubicBezTo>
                    <a:pt x="1031093" y="37851"/>
                    <a:pt x="1039394" y="57890"/>
                    <a:pt x="1039394" y="78785"/>
                  </a:cubicBezTo>
                  <a:lnTo>
                    <a:pt x="1039394" y="78785"/>
                  </a:lnTo>
                  <a:cubicBezTo>
                    <a:pt x="1039394" y="99680"/>
                    <a:pt x="1031093" y="119720"/>
                    <a:pt x="1016318" y="134495"/>
                  </a:cubicBezTo>
                  <a:cubicBezTo>
                    <a:pt x="1001543" y="149270"/>
                    <a:pt x="981503" y="157571"/>
                    <a:pt x="960608" y="157571"/>
                  </a:cubicBezTo>
                  <a:lnTo>
                    <a:pt x="78785" y="157571"/>
                  </a:lnTo>
                  <a:cubicBezTo>
                    <a:pt x="57890" y="157571"/>
                    <a:pt x="37851" y="149270"/>
                    <a:pt x="23076" y="134495"/>
                  </a:cubicBezTo>
                  <a:cubicBezTo>
                    <a:pt x="8301" y="119720"/>
                    <a:pt x="0" y="99680"/>
                    <a:pt x="0" y="78785"/>
                  </a:cubicBezTo>
                  <a:lnTo>
                    <a:pt x="0" y="78785"/>
                  </a:lnTo>
                  <a:cubicBezTo>
                    <a:pt x="0" y="57890"/>
                    <a:pt x="8301" y="37851"/>
                    <a:pt x="23076" y="23076"/>
                  </a:cubicBezTo>
                  <a:cubicBezTo>
                    <a:pt x="37851" y="8301"/>
                    <a:pt x="57890" y="0"/>
                    <a:pt x="78785" y="0"/>
                  </a:cubicBezTo>
                  <a:close/>
                </a:path>
              </a:pathLst>
            </a:custGeom>
            <a:solidFill>
              <a:srgbClr val="010169">
                <a:alpha val="80000"/>
              </a:srgbClr>
            </a:solidFill>
          </p:spPr>
        </p:sp>
        <p:sp>
          <p:nvSpPr>
            <p:cNvPr name="TextBox 24" id="24"/>
            <p:cNvSpPr txBox="true"/>
            <p:nvPr/>
          </p:nvSpPr>
          <p:spPr>
            <a:xfrm>
              <a:off x="0" y="-47625"/>
              <a:ext cx="1039393" cy="205196"/>
            </a:xfrm>
            <a:prstGeom prst="rect">
              <a:avLst/>
            </a:prstGeom>
          </p:spPr>
          <p:txBody>
            <a:bodyPr anchor="ctr" rtlCol="false" tIns="27572" lIns="27572" bIns="27572" rIns="27572"/>
            <a:lstStyle/>
            <a:p>
              <a:pPr algn="ctr">
                <a:lnSpc>
                  <a:spcPts val="3359"/>
                </a:lnSpc>
              </a:pPr>
              <a:r>
                <a:rPr lang="en-US" b="true" sz="2399">
                  <a:solidFill>
                    <a:srgbClr val="FFFFFF">
                      <a:alpha val="80000"/>
                    </a:srgbClr>
                  </a:solidFill>
                  <a:latin typeface="Inter 2 Semi-Bold"/>
                  <a:ea typeface="Inter 2 Semi-Bold"/>
                  <a:cs typeface="Inter 2 Semi-Bold"/>
                  <a:sym typeface="Inter 2 Semi-Bold"/>
                </a:rPr>
                <a:t>JOUER</a:t>
              </a:r>
            </a:p>
          </p:txBody>
        </p:sp>
      </p:grpSp>
      <p:grpSp>
        <p:nvGrpSpPr>
          <p:cNvPr name="Group 25" id="25"/>
          <p:cNvGrpSpPr/>
          <p:nvPr/>
        </p:nvGrpSpPr>
        <p:grpSpPr>
          <a:xfrm rot="0">
            <a:off x="3460825" y="13208483"/>
            <a:ext cx="4747186" cy="719667"/>
            <a:chOff x="0" y="0"/>
            <a:chExt cx="1039393" cy="157571"/>
          </a:xfrm>
        </p:grpSpPr>
        <p:sp>
          <p:nvSpPr>
            <p:cNvPr name="Freeform 26" id="26"/>
            <p:cNvSpPr/>
            <p:nvPr/>
          </p:nvSpPr>
          <p:spPr>
            <a:xfrm flipH="false" flipV="false" rot="0">
              <a:off x="0" y="0"/>
              <a:ext cx="1039394" cy="157571"/>
            </a:xfrm>
            <a:custGeom>
              <a:avLst/>
              <a:gdLst/>
              <a:ahLst/>
              <a:cxnLst/>
              <a:rect r="r" b="b" t="t" l="l"/>
              <a:pathLst>
                <a:path h="157571" w="1039394">
                  <a:moveTo>
                    <a:pt x="78785" y="0"/>
                  </a:moveTo>
                  <a:lnTo>
                    <a:pt x="960608" y="0"/>
                  </a:lnTo>
                  <a:cubicBezTo>
                    <a:pt x="981503" y="0"/>
                    <a:pt x="1001543" y="8301"/>
                    <a:pt x="1016318" y="23076"/>
                  </a:cubicBezTo>
                  <a:cubicBezTo>
                    <a:pt x="1031093" y="37851"/>
                    <a:pt x="1039394" y="57890"/>
                    <a:pt x="1039394" y="78785"/>
                  </a:cubicBezTo>
                  <a:lnTo>
                    <a:pt x="1039394" y="78785"/>
                  </a:lnTo>
                  <a:cubicBezTo>
                    <a:pt x="1039394" y="99680"/>
                    <a:pt x="1031093" y="119720"/>
                    <a:pt x="1016318" y="134495"/>
                  </a:cubicBezTo>
                  <a:cubicBezTo>
                    <a:pt x="1001543" y="149270"/>
                    <a:pt x="981503" y="157571"/>
                    <a:pt x="960608" y="157571"/>
                  </a:cubicBezTo>
                  <a:lnTo>
                    <a:pt x="78785" y="157571"/>
                  </a:lnTo>
                  <a:cubicBezTo>
                    <a:pt x="57890" y="157571"/>
                    <a:pt x="37851" y="149270"/>
                    <a:pt x="23076" y="134495"/>
                  </a:cubicBezTo>
                  <a:cubicBezTo>
                    <a:pt x="8301" y="119720"/>
                    <a:pt x="0" y="99680"/>
                    <a:pt x="0" y="78785"/>
                  </a:cubicBezTo>
                  <a:lnTo>
                    <a:pt x="0" y="78785"/>
                  </a:lnTo>
                  <a:cubicBezTo>
                    <a:pt x="0" y="57890"/>
                    <a:pt x="8301" y="37851"/>
                    <a:pt x="23076" y="23076"/>
                  </a:cubicBezTo>
                  <a:cubicBezTo>
                    <a:pt x="37851" y="8301"/>
                    <a:pt x="57890" y="0"/>
                    <a:pt x="78785" y="0"/>
                  </a:cubicBezTo>
                  <a:close/>
                </a:path>
              </a:pathLst>
            </a:custGeom>
            <a:solidFill>
              <a:srgbClr val="010169">
                <a:alpha val="80000"/>
              </a:srgbClr>
            </a:solidFill>
          </p:spPr>
        </p:sp>
        <p:sp>
          <p:nvSpPr>
            <p:cNvPr name="TextBox 27" id="27"/>
            <p:cNvSpPr txBox="true"/>
            <p:nvPr/>
          </p:nvSpPr>
          <p:spPr>
            <a:xfrm>
              <a:off x="0" y="-47625"/>
              <a:ext cx="1039393" cy="205196"/>
            </a:xfrm>
            <a:prstGeom prst="rect">
              <a:avLst/>
            </a:prstGeom>
          </p:spPr>
          <p:txBody>
            <a:bodyPr anchor="ctr" rtlCol="false" tIns="27572" lIns="27572" bIns="27572" rIns="27572"/>
            <a:lstStyle/>
            <a:p>
              <a:pPr algn="ctr">
                <a:lnSpc>
                  <a:spcPts val="3359"/>
                </a:lnSpc>
              </a:pPr>
              <a:r>
                <a:rPr lang="en-US" b="true" sz="2399">
                  <a:solidFill>
                    <a:srgbClr val="FFFFFF">
                      <a:alpha val="80000"/>
                    </a:srgbClr>
                  </a:solidFill>
                  <a:latin typeface="Inter 2 Semi-Bold"/>
                  <a:ea typeface="Inter 2 Semi-Bold"/>
                  <a:cs typeface="Inter 2 Semi-Bold"/>
                  <a:sym typeface="Inter 2 Semi-Bold"/>
                </a:rPr>
                <a:t>RAYONNER</a:t>
              </a:r>
            </a:p>
          </p:txBody>
        </p:sp>
      </p:grpSp>
      <p:grpSp>
        <p:nvGrpSpPr>
          <p:cNvPr name="Group 28" id="28"/>
          <p:cNvGrpSpPr/>
          <p:nvPr/>
        </p:nvGrpSpPr>
        <p:grpSpPr>
          <a:xfrm rot="0">
            <a:off x="3480203" y="14135446"/>
            <a:ext cx="4747186" cy="719667"/>
            <a:chOff x="0" y="0"/>
            <a:chExt cx="1039393" cy="157571"/>
          </a:xfrm>
        </p:grpSpPr>
        <p:sp>
          <p:nvSpPr>
            <p:cNvPr name="Freeform 29" id="29"/>
            <p:cNvSpPr/>
            <p:nvPr/>
          </p:nvSpPr>
          <p:spPr>
            <a:xfrm flipH="false" flipV="false" rot="0">
              <a:off x="0" y="0"/>
              <a:ext cx="1039394" cy="157571"/>
            </a:xfrm>
            <a:custGeom>
              <a:avLst/>
              <a:gdLst/>
              <a:ahLst/>
              <a:cxnLst/>
              <a:rect r="r" b="b" t="t" l="l"/>
              <a:pathLst>
                <a:path h="157571" w="1039394">
                  <a:moveTo>
                    <a:pt x="78785" y="0"/>
                  </a:moveTo>
                  <a:lnTo>
                    <a:pt x="960608" y="0"/>
                  </a:lnTo>
                  <a:cubicBezTo>
                    <a:pt x="981503" y="0"/>
                    <a:pt x="1001543" y="8301"/>
                    <a:pt x="1016318" y="23076"/>
                  </a:cubicBezTo>
                  <a:cubicBezTo>
                    <a:pt x="1031093" y="37851"/>
                    <a:pt x="1039394" y="57890"/>
                    <a:pt x="1039394" y="78785"/>
                  </a:cubicBezTo>
                  <a:lnTo>
                    <a:pt x="1039394" y="78785"/>
                  </a:lnTo>
                  <a:cubicBezTo>
                    <a:pt x="1039394" y="99680"/>
                    <a:pt x="1031093" y="119720"/>
                    <a:pt x="1016318" y="134495"/>
                  </a:cubicBezTo>
                  <a:cubicBezTo>
                    <a:pt x="1001543" y="149270"/>
                    <a:pt x="981503" y="157571"/>
                    <a:pt x="960608" y="157571"/>
                  </a:cubicBezTo>
                  <a:lnTo>
                    <a:pt x="78785" y="157571"/>
                  </a:lnTo>
                  <a:cubicBezTo>
                    <a:pt x="57890" y="157571"/>
                    <a:pt x="37851" y="149270"/>
                    <a:pt x="23076" y="134495"/>
                  </a:cubicBezTo>
                  <a:cubicBezTo>
                    <a:pt x="8301" y="119720"/>
                    <a:pt x="0" y="99680"/>
                    <a:pt x="0" y="78785"/>
                  </a:cubicBezTo>
                  <a:lnTo>
                    <a:pt x="0" y="78785"/>
                  </a:lnTo>
                  <a:cubicBezTo>
                    <a:pt x="0" y="57890"/>
                    <a:pt x="8301" y="37851"/>
                    <a:pt x="23076" y="23076"/>
                  </a:cubicBezTo>
                  <a:cubicBezTo>
                    <a:pt x="37851" y="8301"/>
                    <a:pt x="57890" y="0"/>
                    <a:pt x="78785" y="0"/>
                  </a:cubicBezTo>
                  <a:close/>
                </a:path>
              </a:pathLst>
            </a:custGeom>
            <a:solidFill>
              <a:srgbClr val="010169">
                <a:alpha val="80000"/>
              </a:srgbClr>
            </a:solidFill>
          </p:spPr>
        </p:sp>
        <p:sp>
          <p:nvSpPr>
            <p:cNvPr name="TextBox 30" id="30"/>
            <p:cNvSpPr txBox="true"/>
            <p:nvPr/>
          </p:nvSpPr>
          <p:spPr>
            <a:xfrm>
              <a:off x="0" y="-47625"/>
              <a:ext cx="1039393" cy="205196"/>
            </a:xfrm>
            <a:prstGeom prst="rect">
              <a:avLst/>
            </a:prstGeom>
          </p:spPr>
          <p:txBody>
            <a:bodyPr anchor="ctr" rtlCol="false" tIns="27572" lIns="27572" bIns="27572" rIns="27572"/>
            <a:lstStyle/>
            <a:p>
              <a:pPr algn="ctr">
                <a:lnSpc>
                  <a:spcPts val="3359"/>
                </a:lnSpc>
              </a:pPr>
              <a:r>
                <a:rPr lang="en-US" b="true" sz="2399">
                  <a:solidFill>
                    <a:srgbClr val="FFFFFF">
                      <a:alpha val="80000"/>
                    </a:srgbClr>
                  </a:solidFill>
                  <a:latin typeface="Inter 2 Semi-Bold"/>
                  <a:ea typeface="Inter 2 Semi-Bold"/>
                  <a:cs typeface="Inter 2 Semi-Bold"/>
                  <a:sym typeface="Inter 2 Semi-Bold"/>
                </a:rPr>
                <a:t>STRUCTURER</a:t>
              </a:r>
            </a:p>
          </p:txBody>
        </p:sp>
      </p:grpSp>
      <p:sp>
        <p:nvSpPr>
          <p:cNvPr name="Freeform 31" id="31"/>
          <p:cNvSpPr/>
          <p:nvPr/>
        </p:nvSpPr>
        <p:spPr>
          <a:xfrm flipH="false" flipV="false" rot="0">
            <a:off x="3933479" y="16927908"/>
            <a:ext cx="2269348" cy="2269348"/>
          </a:xfrm>
          <a:custGeom>
            <a:avLst/>
            <a:gdLst/>
            <a:ahLst/>
            <a:cxnLst/>
            <a:rect r="r" b="b" t="t" l="l"/>
            <a:pathLst>
              <a:path h="2269348" w="2269348">
                <a:moveTo>
                  <a:pt x="0" y="0"/>
                </a:moveTo>
                <a:lnTo>
                  <a:pt x="2269348" y="0"/>
                </a:lnTo>
                <a:lnTo>
                  <a:pt x="2269348" y="2269348"/>
                </a:lnTo>
                <a:lnTo>
                  <a:pt x="0" y="2269348"/>
                </a:lnTo>
                <a:lnTo>
                  <a:pt x="0" y="0"/>
                </a:lnTo>
                <a:close/>
              </a:path>
            </a:pathLst>
          </a:custGeom>
          <a:blipFill>
            <a:blip r:embed="rId6"/>
            <a:stretch>
              <a:fillRect l="0" t="0" r="0" b="0"/>
            </a:stretch>
          </a:blipFill>
        </p:spPr>
      </p:sp>
      <p:sp>
        <p:nvSpPr>
          <p:cNvPr name="TextBox 32" id="32"/>
          <p:cNvSpPr txBox="true"/>
          <p:nvPr/>
        </p:nvSpPr>
        <p:spPr>
          <a:xfrm rot="0">
            <a:off x="1256532" y="3044104"/>
            <a:ext cx="18849696" cy="1020489"/>
          </a:xfrm>
          <a:prstGeom prst="rect">
            <a:avLst/>
          </a:prstGeom>
        </p:spPr>
        <p:txBody>
          <a:bodyPr anchor="t" rtlCol="false" tIns="0" lIns="0" bIns="0" rIns="0">
            <a:spAutoFit/>
          </a:bodyPr>
          <a:lstStyle/>
          <a:p>
            <a:pPr algn="r">
              <a:lnSpc>
                <a:spcPts val="8435"/>
              </a:lnSpc>
            </a:pPr>
            <a:r>
              <a:rPr lang="en-US" b="true" sz="6025" spc="-409">
                <a:solidFill>
                  <a:srgbClr val="010169"/>
                </a:solidFill>
                <a:latin typeface="Cardo Bold"/>
                <a:ea typeface="Cardo Bold"/>
                <a:cs typeface="Cardo Bold"/>
                <a:sym typeface="Cardo Bold"/>
              </a:rPr>
              <a:t>Mot d’accueil</a:t>
            </a:r>
          </a:p>
        </p:txBody>
      </p:sp>
      <p:sp>
        <p:nvSpPr>
          <p:cNvPr name="Freeform 33" id="33"/>
          <p:cNvSpPr/>
          <p:nvPr/>
        </p:nvSpPr>
        <p:spPr>
          <a:xfrm flipH="false" flipV="false" rot="0">
            <a:off x="1519740" y="3480879"/>
            <a:ext cx="3920925" cy="4061262"/>
          </a:xfrm>
          <a:custGeom>
            <a:avLst/>
            <a:gdLst/>
            <a:ahLst/>
            <a:cxnLst/>
            <a:rect r="r" b="b" t="t" l="l"/>
            <a:pathLst>
              <a:path h="4061262" w="3920925">
                <a:moveTo>
                  <a:pt x="0" y="0"/>
                </a:moveTo>
                <a:lnTo>
                  <a:pt x="3920926" y="0"/>
                </a:lnTo>
                <a:lnTo>
                  <a:pt x="3920926" y="4061262"/>
                </a:lnTo>
                <a:lnTo>
                  <a:pt x="0" y="4061262"/>
                </a:lnTo>
                <a:lnTo>
                  <a:pt x="0" y="0"/>
                </a:lnTo>
                <a:close/>
              </a:path>
            </a:pathLst>
          </a:custGeom>
          <a:blipFill>
            <a:blip r:embed="rId7"/>
            <a:stretch>
              <a:fillRect l="-15027" t="-45862" r="-4369" b="-7833"/>
            </a:stretch>
          </a:blipFill>
        </p:spPr>
      </p:sp>
      <p:sp>
        <p:nvSpPr>
          <p:cNvPr name="AutoShape 34" id="34"/>
          <p:cNvSpPr/>
          <p:nvPr/>
        </p:nvSpPr>
        <p:spPr>
          <a:xfrm flipV="true">
            <a:off x="3692645" y="21066015"/>
            <a:ext cx="0" cy="1583855"/>
          </a:xfrm>
          <a:prstGeom prst="line">
            <a:avLst/>
          </a:prstGeom>
          <a:ln cap="flat" w="47625">
            <a:solidFill>
              <a:srgbClr val="010169"/>
            </a:solidFill>
            <a:prstDash val="solid"/>
            <a:headEnd type="none" len="sm" w="sm"/>
            <a:tailEnd type="none" len="sm" w="sm"/>
          </a:ln>
        </p:spPr>
      </p:sp>
      <p:sp>
        <p:nvSpPr>
          <p:cNvPr name="Freeform 35" id="35"/>
          <p:cNvSpPr/>
          <p:nvPr/>
        </p:nvSpPr>
        <p:spPr>
          <a:xfrm flipH="false" flipV="false" rot="0">
            <a:off x="1070778" y="912473"/>
            <a:ext cx="9631842" cy="2255456"/>
          </a:xfrm>
          <a:custGeom>
            <a:avLst/>
            <a:gdLst/>
            <a:ahLst/>
            <a:cxnLst/>
            <a:rect r="r" b="b" t="t" l="l"/>
            <a:pathLst>
              <a:path h="2255456" w="9631842">
                <a:moveTo>
                  <a:pt x="0" y="0"/>
                </a:moveTo>
                <a:lnTo>
                  <a:pt x="9631842" y="0"/>
                </a:lnTo>
                <a:lnTo>
                  <a:pt x="9631842" y="2255456"/>
                </a:lnTo>
                <a:lnTo>
                  <a:pt x="0" y="2255456"/>
                </a:lnTo>
                <a:lnTo>
                  <a:pt x="0" y="0"/>
                </a:lnTo>
                <a:close/>
              </a:path>
            </a:pathLst>
          </a:custGeom>
          <a:blipFill>
            <a:blip r:embed="rId8"/>
            <a:stretch>
              <a:fillRect l="0" t="0" r="0" b="0"/>
            </a:stretch>
          </a:blipFill>
        </p:spPr>
      </p:sp>
      <p:grpSp>
        <p:nvGrpSpPr>
          <p:cNvPr name="Group 36" id="36"/>
          <p:cNvGrpSpPr/>
          <p:nvPr/>
        </p:nvGrpSpPr>
        <p:grpSpPr>
          <a:xfrm rot="0">
            <a:off x="3753632" y="27289335"/>
            <a:ext cx="13897974" cy="2986665"/>
            <a:chOff x="0" y="0"/>
            <a:chExt cx="18530632" cy="3982220"/>
          </a:xfrm>
        </p:grpSpPr>
        <p:grpSp>
          <p:nvGrpSpPr>
            <p:cNvPr name="Group 37" id="37"/>
            <p:cNvGrpSpPr/>
            <p:nvPr/>
          </p:nvGrpSpPr>
          <p:grpSpPr>
            <a:xfrm rot="0">
              <a:off x="0" y="0"/>
              <a:ext cx="18530632" cy="3982220"/>
              <a:chOff x="0" y="0"/>
              <a:chExt cx="18530632" cy="3982220"/>
            </a:xfrm>
          </p:grpSpPr>
          <p:sp>
            <p:nvSpPr>
              <p:cNvPr name="AutoShape 38" id="38"/>
              <p:cNvSpPr/>
              <p:nvPr/>
            </p:nvSpPr>
            <p:spPr>
              <a:xfrm>
                <a:off x="0" y="0"/>
                <a:ext cx="18530632" cy="3982220"/>
              </a:xfrm>
              <a:prstGeom prst="rect">
                <a:avLst/>
              </a:prstGeom>
              <a:solidFill>
                <a:srgbClr val="010169"/>
              </a:solidFill>
            </p:spPr>
          </p:sp>
        </p:grpSp>
        <p:sp>
          <p:nvSpPr>
            <p:cNvPr name="Freeform 39" id="39"/>
            <p:cNvSpPr/>
            <p:nvPr/>
          </p:nvSpPr>
          <p:spPr>
            <a:xfrm flipH="false" flipV="false" rot="0">
              <a:off x="2150587" y="328393"/>
              <a:ext cx="14201139" cy="3325433"/>
            </a:xfrm>
            <a:custGeom>
              <a:avLst/>
              <a:gdLst/>
              <a:ahLst/>
              <a:cxnLst/>
              <a:rect r="r" b="b" t="t" l="l"/>
              <a:pathLst>
                <a:path h="3325433" w="14201139">
                  <a:moveTo>
                    <a:pt x="0" y="0"/>
                  </a:moveTo>
                  <a:lnTo>
                    <a:pt x="14201139" y="0"/>
                  </a:lnTo>
                  <a:lnTo>
                    <a:pt x="14201139" y="3325434"/>
                  </a:lnTo>
                  <a:lnTo>
                    <a:pt x="0" y="3325434"/>
                  </a:lnTo>
                  <a:lnTo>
                    <a:pt x="0" y="0"/>
                  </a:lnTo>
                  <a:close/>
                </a:path>
              </a:pathLst>
            </a:custGeom>
            <a:blipFill>
              <a:blip r:embed="rId9"/>
              <a:stretch>
                <a:fillRect l="0" t="0" r="0" b="0"/>
              </a:stretch>
            </a:blipFill>
          </p:spPr>
        </p:sp>
      </p:grpSp>
      <p:sp>
        <p:nvSpPr>
          <p:cNvPr name="TextBox 40" id="40"/>
          <p:cNvSpPr txBox="true"/>
          <p:nvPr/>
        </p:nvSpPr>
        <p:spPr>
          <a:xfrm rot="0">
            <a:off x="2724675" y="8341625"/>
            <a:ext cx="6258242" cy="1123321"/>
          </a:xfrm>
          <a:prstGeom prst="rect">
            <a:avLst/>
          </a:prstGeom>
        </p:spPr>
        <p:txBody>
          <a:bodyPr anchor="t" rtlCol="false" tIns="0" lIns="0" bIns="0" rIns="0">
            <a:spAutoFit/>
          </a:bodyPr>
          <a:lstStyle/>
          <a:p>
            <a:pPr algn="ctr">
              <a:lnSpc>
                <a:spcPts val="9226"/>
              </a:lnSpc>
            </a:pPr>
            <a:r>
              <a:rPr lang="en-US" b="true" sz="6590" spc="-448">
                <a:solidFill>
                  <a:srgbClr val="010169"/>
                </a:solidFill>
                <a:latin typeface="Cardo Bold"/>
                <a:ea typeface="Cardo Bold"/>
                <a:cs typeface="Cardo Bold"/>
                <a:sym typeface="Cardo Bold"/>
              </a:rPr>
              <a:t>Notre philosophie</a:t>
            </a:r>
          </a:p>
        </p:txBody>
      </p:sp>
      <p:sp>
        <p:nvSpPr>
          <p:cNvPr name="TextBox 41" id="41"/>
          <p:cNvSpPr txBox="true"/>
          <p:nvPr/>
        </p:nvSpPr>
        <p:spPr>
          <a:xfrm rot="0">
            <a:off x="5758012" y="4248181"/>
            <a:ext cx="14246490" cy="3376713"/>
          </a:xfrm>
          <a:prstGeom prst="rect">
            <a:avLst/>
          </a:prstGeom>
        </p:spPr>
        <p:txBody>
          <a:bodyPr anchor="t" rtlCol="false" tIns="0" lIns="0" bIns="0" rIns="0">
            <a:spAutoFit/>
          </a:bodyPr>
          <a:lstStyle/>
          <a:p>
            <a:pPr algn="just">
              <a:lnSpc>
                <a:spcPts val="3956"/>
              </a:lnSpc>
            </a:pPr>
            <a:r>
              <a:rPr lang="en-US" sz="2825" spc="70">
                <a:solidFill>
                  <a:srgbClr val="010169"/>
                </a:solidFill>
                <a:latin typeface="Inter 2"/>
                <a:ea typeface="Inter 2"/>
                <a:cs typeface="Inter 2"/>
                <a:sym typeface="Inter 2"/>
              </a:rPr>
              <a:t>Si vous recevez ce livret, cela signifie que vous faites partie de l'un de nos 36 clubs du Rhône - Lyon Métropole. Nous vous souhaitons la bienvenue et sommes heureux de vous compter parmi nous.</a:t>
            </a:r>
          </a:p>
          <a:p>
            <a:pPr algn="just">
              <a:lnSpc>
                <a:spcPts val="3956"/>
              </a:lnSpc>
            </a:pPr>
            <a:r>
              <a:rPr lang="en-US" sz="2825" spc="70">
                <a:solidFill>
                  <a:srgbClr val="010169"/>
                </a:solidFill>
                <a:latin typeface="Inter 2"/>
                <a:ea typeface="Inter 2"/>
                <a:cs typeface="Inter 2"/>
                <a:sym typeface="Inter 2"/>
              </a:rPr>
              <a:t>Que vous soyez jeune, adulte, compétiteur ou non, nous sommes absolument certains que votre club vous proposera une pratique du badminton adaptée à vos envies et à votre besoin. Excellente saison 2026 / 2027 !</a:t>
            </a:r>
          </a:p>
          <a:p>
            <a:pPr algn="r">
              <a:lnSpc>
                <a:spcPts val="3956"/>
              </a:lnSpc>
            </a:pPr>
            <a:r>
              <a:rPr lang="en-US" b="true" sz="2825" spc="70">
                <a:solidFill>
                  <a:srgbClr val="010169"/>
                </a:solidFill>
                <a:latin typeface="Inter 2 Bold"/>
                <a:ea typeface="Inter 2 Bold"/>
                <a:cs typeface="Inter 2 Bold"/>
                <a:sym typeface="Inter 2 Bold"/>
              </a:rPr>
              <a:t>Christophe GENNEVOIS, président du Comité du Rhône - Lyon Métropole</a:t>
            </a:r>
          </a:p>
        </p:txBody>
      </p:sp>
      <p:sp>
        <p:nvSpPr>
          <p:cNvPr name="TextBox 42" id="42"/>
          <p:cNvSpPr txBox="true"/>
          <p:nvPr/>
        </p:nvSpPr>
        <p:spPr>
          <a:xfrm rot="0">
            <a:off x="12521346" y="8415897"/>
            <a:ext cx="6258242" cy="1123321"/>
          </a:xfrm>
          <a:prstGeom prst="rect">
            <a:avLst/>
          </a:prstGeom>
        </p:spPr>
        <p:txBody>
          <a:bodyPr anchor="t" rtlCol="false" tIns="0" lIns="0" bIns="0" rIns="0">
            <a:spAutoFit/>
          </a:bodyPr>
          <a:lstStyle/>
          <a:p>
            <a:pPr algn="ctr">
              <a:lnSpc>
                <a:spcPts val="9226"/>
              </a:lnSpc>
            </a:pPr>
            <a:r>
              <a:rPr lang="en-US" b="true" sz="6590" spc="-448">
                <a:solidFill>
                  <a:srgbClr val="010169"/>
                </a:solidFill>
                <a:latin typeface="Cardo Bold"/>
                <a:ea typeface="Cardo Bold"/>
                <a:cs typeface="Cardo Bold"/>
                <a:sym typeface="Cardo Bold"/>
              </a:rPr>
              <a:t>Chiffres clés</a:t>
            </a:r>
          </a:p>
        </p:txBody>
      </p:sp>
      <p:sp>
        <p:nvSpPr>
          <p:cNvPr name="TextBox 43" id="43"/>
          <p:cNvSpPr txBox="true"/>
          <p:nvPr/>
        </p:nvSpPr>
        <p:spPr>
          <a:xfrm rot="0">
            <a:off x="11266911" y="9515316"/>
            <a:ext cx="8553200" cy="1063687"/>
          </a:xfrm>
          <a:prstGeom prst="rect">
            <a:avLst/>
          </a:prstGeom>
        </p:spPr>
        <p:txBody>
          <a:bodyPr anchor="t" rtlCol="false" tIns="0" lIns="0" bIns="0" rIns="0">
            <a:spAutoFit/>
          </a:bodyPr>
          <a:lstStyle/>
          <a:p>
            <a:pPr algn="just">
              <a:lnSpc>
                <a:spcPts val="5435"/>
              </a:lnSpc>
            </a:pPr>
            <a:r>
              <a:rPr lang="en-US" sz="3882" spc="97">
                <a:solidFill>
                  <a:srgbClr val="010169"/>
                </a:solidFill>
                <a:latin typeface="Anton"/>
                <a:ea typeface="Anton"/>
                <a:cs typeface="Anton"/>
                <a:sym typeface="Anton"/>
              </a:rPr>
              <a:t>6200 </a:t>
            </a:r>
            <a:r>
              <a:rPr lang="en-US" sz="3882" spc="97">
                <a:solidFill>
                  <a:srgbClr val="010169"/>
                </a:solidFill>
                <a:latin typeface="Anton"/>
                <a:ea typeface="Anton"/>
                <a:cs typeface="Anton"/>
                <a:sym typeface="Anton"/>
              </a:rPr>
              <a:t>licenciés</a:t>
            </a:r>
          </a:p>
          <a:p>
            <a:pPr algn="just">
              <a:lnSpc>
                <a:spcPts val="3204"/>
              </a:lnSpc>
            </a:pPr>
            <a:r>
              <a:rPr lang="en-US" sz="2288" spc="57">
                <a:solidFill>
                  <a:srgbClr val="010169"/>
                </a:solidFill>
                <a:latin typeface="Inter 2"/>
                <a:ea typeface="Inter 2"/>
                <a:cs typeface="Inter 2"/>
                <a:sym typeface="Inter 2"/>
              </a:rPr>
              <a:t>sur les 29 000 licenciés AURA</a:t>
            </a:r>
          </a:p>
        </p:txBody>
      </p:sp>
      <p:sp>
        <p:nvSpPr>
          <p:cNvPr name="TextBox 44" id="44"/>
          <p:cNvSpPr txBox="true"/>
          <p:nvPr/>
        </p:nvSpPr>
        <p:spPr>
          <a:xfrm rot="0">
            <a:off x="11266911" y="11027299"/>
            <a:ext cx="8553200" cy="5547078"/>
          </a:xfrm>
          <a:prstGeom prst="rect">
            <a:avLst/>
          </a:prstGeom>
        </p:spPr>
        <p:txBody>
          <a:bodyPr anchor="t" rtlCol="false" tIns="0" lIns="0" bIns="0" rIns="0">
            <a:spAutoFit/>
          </a:bodyPr>
          <a:lstStyle/>
          <a:p>
            <a:pPr algn="just">
              <a:lnSpc>
                <a:spcPts val="4005"/>
              </a:lnSpc>
            </a:pPr>
            <a:r>
              <a:rPr lang="en-US" b="true" sz="2861" spc="71">
                <a:solidFill>
                  <a:srgbClr val="010169"/>
                </a:solidFill>
                <a:latin typeface="Inter 2 Bold"/>
                <a:ea typeface="Inter 2 Bold"/>
                <a:cs typeface="Inter 2 Bold"/>
                <a:sym typeface="Inter 2 Bold"/>
              </a:rPr>
              <a:t>36 </a:t>
            </a:r>
            <a:r>
              <a:rPr lang="en-US" sz="2861" spc="71">
                <a:solidFill>
                  <a:srgbClr val="010169"/>
                </a:solidFill>
                <a:latin typeface="Inter 2"/>
                <a:ea typeface="Inter 2"/>
                <a:cs typeface="Inter 2"/>
                <a:sym typeface="Inter 2"/>
              </a:rPr>
              <a:t>CLUBS</a:t>
            </a:r>
          </a:p>
          <a:p>
            <a:pPr algn="just">
              <a:lnSpc>
                <a:spcPts val="4005"/>
              </a:lnSpc>
            </a:pPr>
            <a:r>
              <a:rPr lang="en-US" b="true" sz="2861" spc="71">
                <a:solidFill>
                  <a:srgbClr val="010169"/>
                </a:solidFill>
                <a:latin typeface="Inter 2 Bold"/>
                <a:ea typeface="Inter 2 Bold"/>
                <a:cs typeface="Inter 2 Bold"/>
                <a:sym typeface="Inter 2 Bold"/>
              </a:rPr>
              <a:t>6 </a:t>
            </a:r>
            <a:r>
              <a:rPr lang="en-US" sz="2861" spc="71">
                <a:solidFill>
                  <a:srgbClr val="010169"/>
                </a:solidFill>
                <a:latin typeface="Inter 2"/>
                <a:ea typeface="Inter 2"/>
                <a:cs typeface="Inter 2"/>
                <a:sym typeface="Inter 2"/>
              </a:rPr>
              <a:t>NOUVEAUX CLUBS EN 2026</a:t>
            </a:r>
          </a:p>
          <a:p>
            <a:pPr algn="just">
              <a:lnSpc>
                <a:spcPts val="4005"/>
              </a:lnSpc>
            </a:pPr>
          </a:p>
          <a:p>
            <a:pPr algn="just">
              <a:lnSpc>
                <a:spcPts val="4005"/>
              </a:lnSpc>
            </a:pPr>
            <a:r>
              <a:rPr lang="en-US" b="true" sz="2861" spc="71">
                <a:solidFill>
                  <a:srgbClr val="010169"/>
                </a:solidFill>
                <a:latin typeface="Inter 2 Bold"/>
                <a:ea typeface="Inter 2 Bold"/>
                <a:cs typeface="Inter 2 Bold"/>
                <a:sym typeface="Inter 2 Bold"/>
              </a:rPr>
              <a:t>18 </a:t>
            </a:r>
            <a:r>
              <a:rPr lang="en-US" sz="2861" spc="71">
                <a:solidFill>
                  <a:srgbClr val="010169"/>
                </a:solidFill>
                <a:latin typeface="Inter 2"/>
                <a:ea typeface="Inter 2"/>
                <a:cs typeface="Inter 2"/>
                <a:sym typeface="Inter 2"/>
              </a:rPr>
              <a:t>ECOLES DE BADMINTON LABELISÉES</a:t>
            </a:r>
          </a:p>
          <a:p>
            <a:pPr algn="just">
              <a:lnSpc>
                <a:spcPts val="4005"/>
              </a:lnSpc>
            </a:pPr>
            <a:r>
              <a:rPr lang="en-US" b="true" sz="2861" spc="71">
                <a:solidFill>
                  <a:srgbClr val="010169"/>
                </a:solidFill>
                <a:latin typeface="Inter 2 Bold"/>
                <a:ea typeface="Inter 2 Bold"/>
                <a:cs typeface="Inter 2 Bold"/>
                <a:sym typeface="Inter 2 Bold"/>
              </a:rPr>
              <a:t>1</a:t>
            </a:r>
            <a:r>
              <a:rPr lang="en-US" sz="2861" spc="71">
                <a:solidFill>
                  <a:srgbClr val="010169"/>
                </a:solidFill>
                <a:latin typeface="Inter 2"/>
                <a:ea typeface="Inter 2"/>
                <a:cs typeface="Inter 2"/>
                <a:sym typeface="Inter 2"/>
              </a:rPr>
              <a:t> ÉQUIPE TECHNIQUE DÉPARTEMENTALE</a:t>
            </a:r>
          </a:p>
          <a:p>
            <a:pPr algn="just">
              <a:lnSpc>
                <a:spcPts val="4005"/>
              </a:lnSpc>
            </a:pPr>
          </a:p>
          <a:p>
            <a:pPr algn="just">
              <a:lnSpc>
                <a:spcPts val="4005"/>
              </a:lnSpc>
            </a:pPr>
            <a:r>
              <a:rPr lang="en-US" b="true" sz="2861" spc="71">
                <a:solidFill>
                  <a:srgbClr val="010169"/>
                </a:solidFill>
                <a:latin typeface="Inter 2 Bold"/>
                <a:ea typeface="Inter 2 Bold"/>
                <a:cs typeface="Inter 2 Bold"/>
                <a:sym typeface="Inter 2 Bold"/>
              </a:rPr>
              <a:t>2 </a:t>
            </a:r>
            <a:r>
              <a:rPr lang="en-US" sz="2861" spc="71">
                <a:solidFill>
                  <a:srgbClr val="010169"/>
                </a:solidFill>
                <a:latin typeface="Inter 2"/>
                <a:ea typeface="Inter 2"/>
                <a:cs typeface="Inter 2"/>
                <a:sym typeface="Inter 2"/>
              </a:rPr>
              <a:t>PROFESSIONNELS CDBR-LM</a:t>
            </a:r>
          </a:p>
          <a:p>
            <a:pPr algn="just">
              <a:lnSpc>
                <a:spcPts val="4005"/>
              </a:lnSpc>
            </a:pPr>
            <a:r>
              <a:rPr lang="en-US" b="true" sz="2861" spc="71">
                <a:solidFill>
                  <a:srgbClr val="010169"/>
                </a:solidFill>
                <a:latin typeface="Inter 2 Bold"/>
                <a:ea typeface="Inter 2 Bold"/>
                <a:cs typeface="Inter 2 Bold"/>
                <a:sym typeface="Inter 2 Bold"/>
              </a:rPr>
              <a:t>1</a:t>
            </a:r>
            <a:r>
              <a:rPr lang="en-US" sz="2861" spc="71">
                <a:solidFill>
                  <a:srgbClr val="010169"/>
                </a:solidFill>
                <a:latin typeface="Inter 2"/>
                <a:ea typeface="Inter 2"/>
                <a:cs typeface="Inter 2"/>
                <a:sym typeface="Inter 2"/>
              </a:rPr>
              <a:t> ÉQUIPE TECHNIQUE DÉPARTEMENTALE</a:t>
            </a:r>
          </a:p>
          <a:p>
            <a:pPr algn="just">
              <a:lnSpc>
                <a:spcPts val="4005"/>
              </a:lnSpc>
            </a:pPr>
          </a:p>
          <a:p>
            <a:pPr algn="just">
              <a:lnSpc>
                <a:spcPts val="4005"/>
              </a:lnSpc>
            </a:pPr>
            <a:r>
              <a:rPr lang="en-US" sz="2861" spc="71">
                <a:solidFill>
                  <a:srgbClr val="010169"/>
                </a:solidFill>
                <a:latin typeface="Inter 2"/>
                <a:ea typeface="Inter 2"/>
                <a:cs typeface="Inter 2"/>
                <a:sym typeface="Inter 2"/>
              </a:rPr>
              <a:t>ENVIRON </a:t>
            </a:r>
            <a:r>
              <a:rPr lang="en-US" b="true" sz="2861" spc="71">
                <a:solidFill>
                  <a:srgbClr val="010169"/>
                </a:solidFill>
                <a:latin typeface="Inter 2 Bold"/>
                <a:ea typeface="Inter 2 Bold"/>
                <a:cs typeface="Inter 2 Bold"/>
                <a:sym typeface="Inter 2 Bold"/>
              </a:rPr>
              <a:t>20 </a:t>
            </a:r>
            <a:r>
              <a:rPr lang="en-US" sz="2861" spc="71">
                <a:solidFill>
                  <a:srgbClr val="010169"/>
                </a:solidFill>
                <a:latin typeface="Inter 2"/>
                <a:ea typeface="Inter 2"/>
                <a:cs typeface="Inter 2"/>
                <a:sym typeface="Inter 2"/>
              </a:rPr>
              <a:t>BÉNÉVOLES INVESTIS</a:t>
            </a:r>
          </a:p>
          <a:p>
            <a:pPr algn="just">
              <a:lnSpc>
                <a:spcPts val="4005"/>
              </a:lnSpc>
            </a:pPr>
            <a:r>
              <a:rPr lang="en-US" sz="2861" spc="71">
                <a:solidFill>
                  <a:srgbClr val="010169"/>
                </a:solidFill>
                <a:latin typeface="Inter 2"/>
                <a:ea typeface="Inter 2"/>
                <a:cs typeface="Inter 2"/>
                <a:sym typeface="Inter 2"/>
              </a:rPr>
              <a:t>ENVIRON</a:t>
            </a:r>
            <a:r>
              <a:rPr lang="en-US" b="true" sz="2861" spc="71">
                <a:solidFill>
                  <a:srgbClr val="010169"/>
                </a:solidFill>
                <a:latin typeface="Inter 2 Bold"/>
                <a:ea typeface="Inter 2 Bold"/>
                <a:cs typeface="Inter 2 Bold"/>
                <a:sym typeface="Inter 2 Bold"/>
              </a:rPr>
              <a:t> 30 </a:t>
            </a:r>
            <a:r>
              <a:rPr lang="en-US" sz="2861" spc="71">
                <a:solidFill>
                  <a:srgbClr val="010169"/>
                </a:solidFill>
                <a:latin typeface="Inter 2"/>
                <a:ea typeface="Inter 2"/>
                <a:cs typeface="Inter 2"/>
                <a:sym typeface="Inter 2"/>
              </a:rPr>
              <a:t>OFFICIELS TECHNIQUES</a:t>
            </a:r>
          </a:p>
        </p:txBody>
      </p:sp>
      <p:sp>
        <p:nvSpPr>
          <p:cNvPr name="TextBox 45" id="45"/>
          <p:cNvSpPr txBox="true"/>
          <p:nvPr/>
        </p:nvSpPr>
        <p:spPr>
          <a:xfrm rot="0">
            <a:off x="1256532" y="18886533"/>
            <a:ext cx="18849696" cy="1020489"/>
          </a:xfrm>
          <a:prstGeom prst="rect">
            <a:avLst/>
          </a:prstGeom>
        </p:spPr>
        <p:txBody>
          <a:bodyPr anchor="t" rtlCol="false" tIns="0" lIns="0" bIns="0" rIns="0">
            <a:spAutoFit/>
          </a:bodyPr>
          <a:lstStyle/>
          <a:p>
            <a:pPr algn="r">
              <a:lnSpc>
                <a:spcPts val="8435"/>
              </a:lnSpc>
            </a:pPr>
            <a:r>
              <a:rPr lang="en-US" b="true" sz="6025" spc="-409">
                <a:solidFill>
                  <a:srgbClr val="010169"/>
                </a:solidFill>
                <a:latin typeface="Cardo Bold"/>
                <a:ea typeface="Cardo Bold"/>
                <a:cs typeface="Cardo Bold"/>
                <a:sym typeface="Cardo Bold"/>
              </a:rPr>
              <a:t>Temps Forts</a:t>
            </a:r>
          </a:p>
        </p:txBody>
      </p:sp>
      <p:sp>
        <p:nvSpPr>
          <p:cNvPr name="TextBox 46" id="46"/>
          <p:cNvSpPr txBox="true"/>
          <p:nvPr/>
        </p:nvSpPr>
        <p:spPr>
          <a:xfrm rot="0">
            <a:off x="5952528" y="22172532"/>
            <a:ext cx="3768949" cy="880982"/>
          </a:xfrm>
          <a:prstGeom prst="rect">
            <a:avLst/>
          </a:prstGeom>
        </p:spPr>
        <p:txBody>
          <a:bodyPr anchor="t" rtlCol="false" tIns="0" lIns="0" bIns="0" rIns="0">
            <a:spAutoFit/>
          </a:bodyPr>
          <a:lstStyle/>
          <a:p>
            <a:pPr algn="ctr">
              <a:lnSpc>
                <a:spcPts val="2445"/>
              </a:lnSpc>
            </a:pPr>
            <a:r>
              <a:rPr lang="en-US" b="true" sz="1746" spc="43">
                <a:solidFill>
                  <a:srgbClr val="010169"/>
                </a:solidFill>
                <a:latin typeface="Inter 2 Bold"/>
                <a:ea typeface="Inter 2 Bold"/>
                <a:cs typeface="Inter 2 Bold"/>
                <a:sym typeface="Inter 2 Bold"/>
              </a:rPr>
              <a:t>VICTOR COUPE DU RHÔNE</a:t>
            </a:r>
          </a:p>
          <a:p>
            <a:pPr algn="ctr">
              <a:lnSpc>
                <a:spcPts val="2445"/>
              </a:lnSpc>
            </a:pPr>
            <a:r>
              <a:rPr lang="en-US" b="true" sz="1746" spc="43">
                <a:solidFill>
                  <a:srgbClr val="010169"/>
                </a:solidFill>
                <a:latin typeface="Inter 2 Bold"/>
                <a:ea typeface="Inter 2 Bold"/>
                <a:cs typeface="Inter 2 Bold"/>
                <a:sym typeface="Inter 2 Bold"/>
              </a:rPr>
              <a:t>LYON MÉTROPOLE JEUNES 2026</a:t>
            </a:r>
          </a:p>
          <a:p>
            <a:pPr algn="ctr">
              <a:lnSpc>
                <a:spcPts val="2445"/>
              </a:lnSpc>
            </a:pPr>
            <a:r>
              <a:rPr lang="en-US" sz="1746" i="true" spc="43">
                <a:solidFill>
                  <a:srgbClr val="010169"/>
                </a:solidFill>
                <a:latin typeface="Inter 2 Italics"/>
                <a:ea typeface="Inter 2 Italics"/>
                <a:cs typeface="Inter 2 Italics"/>
                <a:sym typeface="Inter 2 Italics"/>
              </a:rPr>
              <a:t>21 ET 22 NOVEMBRE 2026</a:t>
            </a:r>
          </a:p>
        </p:txBody>
      </p:sp>
      <p:sp>
        <p:nvSpPr>
          <p:cNvPr name="TextBox 47" id="47"/>
          <p:cNvSpPr txBox="true"/>
          <p:nvPr/>
        </p:nvSpPr>
        <p:spPr>
          <a:xfrm rot="0">
            <a:off x="6215837" y="17472810"/>
            <a:ext cx="11310894" cy="1112869"/>
          </a:xfrm>
          <a:prstGeom prst="rect">
            <a:avLst/>
          </a:prstGeom>
        </p:spPr>
        <p:txBody>
          <a:bodyPr anchor="t" rtlCol="false" tIns="0" lIns="0" bIns="0" rIns="0">
            <a:spAutoFit/>
          </a:bodyPr>
          <a:lstStyle/>
          <a:p>
            <a:pPr algn="ctr">
              <a:lnSpc>
                <a:spcPts val="4643"/>
              </a:lnSpc>
            </a:pPr>
            <a:r>
              <a:rPr lang="en-US" sz="3317" spc="82">
                <a:solidFill>
                  <a:srgbClr val="010169"/>
                </a:solidFill>
                <a:latin typeface="Anton"/>
                <a:ea typeface="Anton"/>
                <a:cs typeface="Anton"/>
                <a:sym typeface="Anton"/>
              </a:rPr>
              <a:t>Retrouvez ici le projet associatif CDBR-LM 2025-2030</a:t>
            </a:r>
          </a:p>
          <a:p>
            <a:pPr algn="ctr">
              <a:lnSpc>
                <a:spcPts val="4643"/>
              </a:lnSpc>
            </a:pPr>
            <a:r>
              <a:rPr lang="en-US" sz="3317" spc="82">
                <a:solidFill>
                  <a:srgbClr val="010169"/>
                </a:solidFill>
                <a:latin typeface="Anton"/>
                <a:ea typeface="Anton"/>
                <a:cs typeface="Anton"/>
                <a:sym typeface="Anton"/>
              </a:rPr>
              <a:t>dans sa version allégée</a:t>
            </a:r>
          </a:p>
        </p:txBody>
      </p:sp>
      <p:sp>
        <p:nvSpPr>
          <p:cNvPr name="TextBox 48" id="48"/>
          <p:cNvSpPr txBox="true"/>
          <p:nvPr/>
        </p:nvSpPr>
        <p:spPr>
          <a:xfrm rot="0">
            <a:off x="9045683" y="20030414"/>
            <a:ext cx="3945390" cy="1176730"/>
          </a:xfrm>
          <a:prstGeom prst="rect">
            <a:avLst/>
          </a:prstGeom>
        </p:spPr>
        <p:txBody>
          <a:bodyPr anchor="t" rtlCol="false" tIns="0" lIns="0" bIns="0" rIns="0">
            <a:spAutoFit/>
          </a:bodyPr>
          <a:lstStyle/>
          <a:p>
            <a:pPr algn="ctr">
              <a:lnSpc>
                <a:spcPts val="2445"/>
              </a:lnSpc>
            </a:pPr>
            <a:r>
              <a:rPr lang="en-US" b="true" sz="1746" spc="43">
                <a:solidFill>
                  <a:srgbClr val="010169"/>
                </a:solidFill>
                <a:latin typeface="Inter 2 Bold"/>
                <a:ea typeface="Inter 2 Bold"/>
                <a:cs typeface="Inter 2 Bold"/>
                <a:sym typeface="Inter 2 Bold"/>
              </a:rPr>
              <a:t>VICTOR COUPE DU RHÔNE</a:t>
            </a:r>
          </a:p>
          <a:p>
            <a:pPr algn="ctr">
              <a:lnSpc>
                <a:spcPts val="2445"/>
              </a:lnSpc>
            </a:pPr>
            <a:r>
              <a:rPr lang="en-US" b="true" sz="1746" spc="43">
                <a:solidFill>
                  <a:srgbClr val="010169"/>
                </a:solidFill>
                <a:latin typeface="Inter 2 Bold"/>
                <a:ea typeface="Inter 2 Bold"/>
                <a:cs typeface="Inter 2 Bold"/>
                <a:sym typeface="Inter 2 Bold"/>
              </a:rPr>
              <a:t>LYON MÉTROPOLE ADULTES 2027</a:t>
            </a:r>
          </a:p>
          <a:p>
            <a:pPr algn="ctr">
              <a:lnSpc>
                <a:spcPts val="2445"/>
              </a:lnSpc>
            </a:pPr>
            <a:r>
              <a:rPr lang="en-US" b="true" sz="1746" spc="43">
                <a:solidFill>
                  <a:srgbClr val="010169"/>
                </a:solidFill>
                <a:latin typeface="Inter 2 Bold"/>
                <a:ea typeface="Inter 2 Bold"/>
                <a:cs typeface="Inter 2 Bold"/>
                <a:sym typeface="Inter 2 Bold"/>
              </a:rPr>
              <a:t>Phase des Simples</a:t>
            </a:r>
          </a:p>
          <a:p>
            <a:pPr algn="ctr">
              <a:lnSpc>
                <a:spcPts val="2445"/>
              </a:lnSpc>
            </a:pPr>
            <a:r>
              <a:rPr lang="en-US" sz="1746" i="true" spc="43">
                <a:solidFill>
                  <a:srgbClr val="010169"/>
                </a:solidFill>
                <a:latin typeface="Inter 2 Italics"/>
                <a:ea typeface="Inter 2 Italics"/>
                <a:cs typeface="Inter 2 Italics"/>
                <a:sym typeface="Inter 2 Italics"/>
              </a:rPr>
              <a:t>27 et 28 février 2027</a:t>
            </a:r>
          </a:p>
        </p:txBody>
      </p:sp>
      <p:sp>
        <p:nvSpPr>
          <p:cNvPr name="TextBox 49" id="49"/>
          <p:cNvSpPr txBox="true"/>
          <p:nvPr/>
        </p:nvSpPr>
        <p:spPr>
          <a:xfrm rot="0">
            <a:off x="12463937" y="22250872"/>
            <a:ext cx="3945390" cy="1176730"/>
          </a:xfrm>
          <a:prstGeom prst="rect">
            <a:avLst/>
          </a:prstGeom>
        </p:spPr>
        <p:txBody>
          <a:bodyPr anchor="t" rtlCol="false" tIns="0" lIns="0" bIns="0" rIns="0">
            <a:spAutoFit/>
          </a:bodyPr>
          <a:lstStyle/>
          <a:p>
            <a:pPr algn="ctr">
              <a:lnSpc>
                <a:spcPts val="2445"/>
              </a:lnSpc>
            </a:pPr>
            <a:r>
              <a:rPr lang="en-US" b="true" sz="1746" spc="43">
                <a:solidFill>
                  <a:srgbClr val="010169"/>
                </a:solidFill>
                <a:latin typeface="Inter 2 Bold"/>
                <a:ea typeface="Inter 2 Bold"/>
                <a:cs typeface="Inter 2 Bold"/>
                <a:sym typeface="Inter 2 Bold"/>
              </a:rPr>
              <a:t>VICTOR COUPE DU RHÔNE</a:t>
            </a:r>
          </a:p>
          <a:p>
            <a:pPr algn="ctr">
              <a:lnSpc>
                <a:spcPts val="2445"/>
              </a:lnSpc>
            </a:pPr>
            <a:r>
              <a:rPr lang="en-US" b="true" sz="1746" spc="43">
                <a:solidFill>
                  <a:srgbClr val="010169"/>
                </a:solidFill>
                <a:latin typeface="Inter 2 Bold"/>
                <a:ea typeface="Inter 2 Bold"/>
                <a:cs typeface="Inter 2 Bold"/>
                <a:sym typeface="Inter 2 Bold"/>
              </a:rPr>
              <a:t>LYON MÉTROPOLE ADULTES 2027</a:t>
            </a:r>
          </a:p>
          <a:p>
            <a:pPr algn="ctr">
              <a:lnSpc>
                <a:spcPts val="2445"/>
              </a:lnSpc>
            </a:pPr>
            <a:r>
              <a:rPr lang="en-US" b="true" sz="1746" spc="43">
                <a:solidFill>
                  <a:srgbClr val="010169"/>
                </a:solidFill>
                <a:latin typeface="Inter 2 Bold"/>
                <a:ea typeface="Inter 2 Bold"/>
                <a:cs typeface="Inter 2 Bold"/>
                <a:sym typeface="Inter 2 Bold"/>
              </a:rPr>
              <a:t>Phase des Doubles</a:t>
            </a:r>
          </a:p>
          <a:p>
            <a:pPr algn="ctr">
              <a:lnSpc>
                <a:spcPts val="2445"/>
              </a:lnSpc>
            </a:pPr>
            <a:r>
              <a:rPr lang="en-US" sz="1746" i="true" spc="43">
                <a:solidFill>
                  <a:srgbClr val="010169"/>
                </a:solidFill>
                <a:latin typeface="Inter 2 Italics"/>
                <a:ea typeface="Inter 2 Italics"/>
                <a:cs typeface="Inter 2 Italics"/>
                <a:sym typeface="Inter 2 Italics"/>
              </a:rPr>
              <a:t>28 et 29 mai 2027</a:t>
            </a:r>
          </a:p>
        </p:txBody>
      </p:sp>
      <p:sp>
        <p:nvSpPr>
          <p:cNvPr name="TextBox 50" id="50"/>
          <p:cNvSpPr txBox="true"/>
          <p:nvPr/>
        </p:nvSpPr>
        <p:spPr>
          <a:xfrm rot="0">
            <a:off x="15603542" y="20556969"/>
            <a:ext cx="4502687" cy="585234"/>
          </a:xfrm>
          <a:prstGeom prst="rect">
            <a:avLst/>
          </a:prstGeom>
        </p:spPr>
        <p:txBody>
          <a:bodyPr anchor="t" rtlCol="false" tIns="0" lIns="0" bIns="0" rIns="0">
            <a:spAutoFit/>
          </a:bodyPr>
          <a:lstStyle/>
          <a:p>
            <a:pPr algn="ctr">
              <a:lnSpc>
                <a:spcPts val="2445"/>
              </a:lnSpc>
            </a:pPr>
            <a:r>
              <a:rPr lang="en-US" b="true" sz="1746" spc="43">
                <a:solidFill>
                  <a:srgbClr val="010169"/>
                </a:solidFill>
                <a:latin typeface="Inter 2 Bold"/>
                <a:ea typeface="Inter 2 Bold"/>
                <a:cs typeface="Inter 2 Bold"/>
                <a:sym typeface="Inter 2 Bold"/>
              </a:rPr>
              <a:t>ASSEMBLÉE GÉNÉRALE CDBR-LM 2027</a:t>
            </a:r>
          </a:p>
          <a:p>
            <a:pPr algn="ctr">
              <a:lnSpc>
                <a:spcPts val="2445"/>
              </a:lnSpc>
            </a:pPr>
            <a:r>
              <a:rPr lang="en-US" sz="1746" i="true" spc="43">
                <a:solidFill>
                  <a:srgbClr val="010169"/>
                </a:solidFill>
                <a:latin typeface="Inter 2 Italics"/>
                <a:ea typeface="Inter 2 Italics"/>
                <a:cs typeface="Inter 2 Italics"/>
                <a:sym typeface="Inter 2 Italics"/>
              </a:rPr>
              <a:t>COURANT MAI/JUIN 2027</a:t>
            </a:r>
          </a:p>
        </p:txBody>
      </p:sp>
      <p:sp>
        <p:nvSpPr>
          <p:cNvPr name="TextBox 51" id="51"/>
          <p:cNvSpPr txBox="true"/>
          <p:nvPr/>
        </p:nvSpPr>
        <p:spPr>
          <a:xfrm rot="0">
            <a:off x="1791583" y="19798880"/>
            <a:ext cx="4089312" cy="880982"/>
          </a:xfrm>
          <a:prstGeom prst="rect">
            <a:avLst/>
          </a:prstGeom>
        </p:spPr>
        <p:txBody>
          <a:bodyPr anchor="t" rtlCol="false" tIns="0" lIns="0" bIns="0" rIns="0">
            <a:spAutoFit/>
          </a:bodyPr>
          <a:lstStyle/>
          <a:p>
            <a:pPr algn="ctr">
              <a:lnSpc>
                <a:spcPts val="2445"/>
              </a:lnSpc>
            </a:pPr>
            <a:r>
              <a:rPr lang="en-US" b="true" sz="1746" spc="43">
                <a:solidFill>
                  <a:srgbClr val="010169"/>
                </a:solidFill>
                <a:latin typeface="Inter 2 Bold"/>
                <a:ea typeface="Inter 2 Bold"/>
                <a:cs typeface="Inter 2 Bold"/>
                <a:sym typeface="Inter 2 Bold"/>
              </a:rPr>
              <a:t>VICTOR COUPE DU RHÔNE</a:t>
            </a:r>
          </a:p>
          <a:p>
            <a:pPr algn="ctr">
              <a:lnSpc>
                <a:spcPts val="2445"/>
              </a:lnSpc>
            </a:pPr>
            <a:r>
              <a:rPr lang="en-US" b="true" sz="1746" spc="43">
                <a:solidFill>
                  <a:srgbClr val="010169"/>
                </a:solidFill>
                <a:latin typeface="Inter 2 Bold"/>
                <a:ea typeface="Inter 2 Bold"/>
                <a:cs typeface="Inter 2 Bold"/>
                <a:sym typeface="Inter 2 Bold"/>
              </a:rPr>
              <a:t>LYON MÉTROPOLE VÉTÉRANS 2027</a:t>
            </a:r>
          </a:p>
          <a:p>
            <a:pPr algn="ctr">
              <a:lnSpc>
                <a:spcPts val="2445"/>
              </a:lnSpc>
            </a:pPr>
            <a:r>
              <a:rPr lang="en-US" sz="1746" i="true" spc="43">
                <a:solidFill>
                  <a:srgbClr val="010169"/>
                </a:solidFill>
                <a:latin typeface="Inter 2 Italics"/>
                <a:ea typeface="Inter 2 Italics"/>
                <a:cs typeface="Inter 2 Italics"/>
                <a:sym typeface="Inter 2 Italics"/>
              </a:rPr>
              <a:t>31 octobre et 1er novembre 2026</a:t>
            </a:r>
          </a:p>
        </p:txBody>
      </p:sp>
      <p:grpSp>
        <p:nvGrpSpPr>
          <p:cNvPr name="Group 52" id="52"/>
          <p:cNvGrpSpPr/>
          <p:nvPr/>
        </p:nvGrpSpPr>
        <p:grpSpPr>
          <a:xfrm rot="0">
            <a:off x="1256532" y="24033569"/>
            <a:ext cx="18849696" cy="3994042"/>
            <a:chOff x="0" y="0"/>
            <a:chExt cx="37196693" cy="7881568"/>
          </a:xfrm>
        </p:grpSpPr>
        <p:sp>
          <p:nvSpPr>
            <p:cNvPr name="Freeform 53" id="53"/>
            <p:cNvSpPr/>
            <p:nvPr/>
          </p:nvSpPr>
          <p:spPr>
            <a:xfrm flipH="false" flipV="false" rot="0">
              <a:off x="0" y="0"/>
              <a:ext cx="37196694" cy="7881568"/>
            </a:xfrm>
            <a:custGeom>
              <a:avLst/>
              <a:gdLst/>
              <a:ahLst/>
              <a:cxnLst/>
              <a:rect r="r" b="b" t="t" l="l"/>
              <a:pathLst>
                <a:path h="7881568" w="37196694">
                  <a:moveTo>
                    <a:pt x="0" y="0"/>
                  </a:moveTo>
                  <a:lnTo>
                    <a:pt x="0" y="7881568"/>
                  </a:lnTo>
                  <a:lnTo>
                    <a:pt x="37196694" y="7881568"/>
                  </a:lnTo>
                  <a:lnTo>
                    <a:pt x="37196694" y="0"/>
                  </a:lnTo>
                  <a:lnTo>
                    <a:pt x="0" y="0"/>
                  </a:lnTo>
                  <a:close/>
                  <a:moveTo>
                    <a:pt x="37135733" y="7820607"/>
                  </a:moveTo>
                  <a:lnTo>
                    <a:pt x="59690" y="7820607"/>
                  </a:lnTo>
                  <a:lnTo>
                    <a:pt x="59690" y="59690"/>
                  </a:lnTo>
                  <a:lnTo>
                    <a:pt x="37135733" y="59690"/>
                  </a:lnTo>
                  <a:lnTo>
                    <a:pt x="37135733" y="7820607"/>
                  </a:lnTo>
                  <a:close/>
                </a:path>
              </a:pathLst>
            </a:custGeom>
            <a:solidFill>
              <a:srgbClr val="262674"/>
            </a:solidFill>
          </p:spPr>
        </p:sp>
      </p:grpSp>
      <p:grpSp>
        <p:nvGrpSpPr>
          <p:cNvPr name="Group 54" id="54"/>
          <p:cNvGrpSpPr/>
          <p:nvPr/>
        </p:nvGrpSpPr>
        <p:grpSpPr>
          <a:xfrm rot="0">
            <a:off x="4038139" y="24389628"/>
            <a:ext cx="13328961" cy="2774278"/>
            <a:chOff x="0" y="0"/>
            <a:chExt cx="17771947" cy="3699038"/>
          </a:xfrm>
        </p:grpSpPr>
        <p:sp>
          <p:nvSpPr>
            <p:cNvPr name="Freeform 55" id="55"/>
            <p:cNvSpPr/>
            <p:nvPr/>
          </p:nvSpPr>
          <p:spPr>
            <a:xfrm flipH="false" flipV="false" rot="0">
              <a:off x="2395391" y="227244"/>
              <a:ext cx="1793988" cy="1793988"/>
            </a:xfrm>
            <a:custGeom>
              <a:avLst/>
              <a:gdLst/>
              <a:ahLst/>
              <a:cxnLst/>
              <a:rect r="r" b="b" t="t" l="l"/>
              <a:pathLst>
                <a:path h="1793988" w="1793988">
                  <a:moveTo>
                    <a:pt x="0" y="0"/>
                  </a:moveTo>
                  <a:lnTo>
                    <a:pt x="1793988" y="0"/>
                  </a:lnTo>
                  <a:lnTo>
                    <a:pt x="1793988" y="1793988"/>
                  </a:lnTo>
                  <a:lnTo>
                    <a:pt x="0" y="179398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56" id="56"/>
            <p:cNvSpPr txBox="true"/>
            <p:nvPr/>
          </p:nvSpPr>
          <p:spPr>
            <a:xfrm rot="0">
              <a:off x="0" y="2522882"/>
              <a:ext cx="6584771" cy="698956"/>
            </a:xfrm>
            <a:prstGeom prst="rect">
              <a:avLst/>
            </a:prstGeom>
          </p:spPr>
          <p:txBody>
            <a:bodyPr anchor="t" rtlCol="false" tIns="0" lIns="0" bIns="0" rIns="0">
              <a:spAutoFit/>
            </a:bodyPr>
            <a:lstStyle/>
            <a:p>
              <a:pPr algn="l">
                <a:lnSpc>
                  <a:spcPts val="4682"/>
                </a:lnSpc>
              </a:pPr>
              <a:r>
                <a:rPr lang="en-US" b="true" sz="3344" spc="83">
                  <a:solidFill>
                    <a:srgbClr val="010169"/>
                  </a:solidFill>
                  <a:latin typeface="Inter 2 Bold"/>
                  <a:ea typeface="Inter 2 Bold"/>
                  <a:cs typeface="Inter 2 Bold"/>
                  <a:sym typeface="Inter 2 Bold"/>
                </a:rPr>
                <a:t>comitebadminton69.fr</a:t>
              </a:r>
            </a:p>
          </p:txBody>
        </p:sp>
        <p:grpSp>
          <p:nvGrpSpPr>
            <p:cNvPr name="Group 57" id="57"/>
            <p:cNvGrpSpPr/>
            <p:nvPr/>
          </p:nvGrpSpPr>
          <p:grpSpPr>
            <a:xfrm rot="0">
              <a:off x="12883031" y="0"/>
              <a:ext cx="1793760" cy="1793760"/>
              <a:chOff x="0" y="0"/>
              <a:chExt cx="1856118" cy="1856118"/>
            </a:xfrm>
          </p:grpSpPr>
          <p:sp>
            <p:nvSpPr>
              <p:cNvPr name="Freeform 58" id="58"/>
              <p:cNvSpPr/>
              <p:nvPr/>
            </p:nvSpPr>
            <p:spPr>
              <a:xfrm flipH="false" flipV="false" rot="0">
                <a:off x="0" y="0"/>
                <a:ext cx="1856105" cy="1856105"/>
              </a:xfrm>
              <a:custGeom>
                <a:avLst/>
                <a:gdLst/>
                <a:ahLst/>
                <a:cxnLst/>
                <a:rect r="r" b="b" t="t" l="l"/>
                <a:pathLst>
                  <a:path h="1856105" w="1856105">
                    <a:moveTo>
                      <a:pt x="0" y="0"/>
                    </a:moveTo>
                    <a:lnTo>
                      <a:pt x="1856105" y="0"/>
                    </a:lnTo>
                    <a:lnTo>
                      <a:pt x="1856105" y="1856105"/>
                    </a:lnTo>
                    <a:lnTo>
                      <a:pt x="0" y="1856105"/>
                    </a:lnTo>
                    <a:lnTo>
                      <a:pt x="0" y="0"/>
                    </a:lnTo>
                    <a:close/>
                  </a:path>
                </a:pathLst>
              </a:custGeom>
              <a:blipFill>
                <a:blip r:embed="rId12"/>
                <a:stretch>
                  <a:fillRect l="0" t="0" r="0" b="0"/>
                </a:stretch>
              </a:blipFill>
            </p:spPr>
          </p:sp>
        </p:grpSp>
        <p:sp>
          <p:nvSpPr>
            <p:cNvPr name="TextBox 59" id="59"/>
            <p:cNvSpPr txBox="true"/>
            <p:nvPr/>
          </p:nvSpPr>
          <p:spPr>
            <a:xfrm rot="0">
              <a:off x="9787874" y="2179982"/>
              <a:ext cx="7984073" cy="1519056"/>
            </a:xfrm>
            <a:prstGeom prst="rect">
              <a:avLst/>
            </a:prstGeom>
          </p:spPr>
          <p:txBody>
            <a:bodyPr anchor="t" rtlCol="false" tIns="0" lIns="0" bIns="0" rIns="0">
              <a:spAutoFit/>
            </a:bodyPr>
            <a:lstStyle/>
            <a:p>
              <a:pPr algn="ctr">
                <a:lnSpc>
                  <a:spcPts val="4674"/>
                </a:lnSpc>
              </a:pPr>
              <a:r>
                <a:rPr lang="en-US" b="true" sz="3339" spc="77">
                  <a:solidFill>
                    <a:srgbClr val="010169"/>
                  </a:solidFill>
                  <a:latin typeface="Inter 1 Bold"/>
                  <a:ea typeface="Inter 1 Bold"/>
                  <a:cs typeface="Inter 1 Bold"/>
                  <a:sym typeface="Inter 1 Bold"/>
                </a:rPr>
                <a:t>Comité de Badminton du Rhône - Lyon Métropole</a:t>
              </a:r>
            </a:p>
          </p:txBody>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F4F8FF"/>
        </a:solidFill>
      </p:bgPr>
    </p:bg>
    <p:spTree>
      <p:nvGrpSpPr>
        <p:cNvPr id="1" name=""/>
        <p:cNvGrpSpPr/>
        <p:nvPr/>
      </p:nvGrpSpPr>
      <p:grpSpPr>
        <a:xfrm>
          <a:off x="0" y="0"/>
          <a:ext cx="0" cy="0"/>
          <a:chOff x="0" y="0"/>
          <a:chExt cx="0" cy="0"/>
        </a:xfrm>
      </p:grpSpPr>
      <p:grpSp>
        <p:nvGrpSpPr>
          <p:cNvPr name="Group 2" id="2"/>
          <p:cNvGrpSpPr/>
          <p:nvPr/>
        </p:nvGrpSpPr>
        <p:grpSpPr>
          <a:xfrm rot="0">
            <a:off x="1600741" y="24479468"/>
            <a:ext cx="18225038" cy="1500600"/>
            <a:chOff x="0" y="0"/>
            <a:chExt cx="24300051" cy="2000800"/>
          </a:xfrm>
        </p:grpSpPr>
        <p:sp>
          <p:nvSpPr>
            <p:cNvPr name="Freeform 3" id="3"/>
            <p:cNvSpPr/>
            <p:nvPr/>
          </p:nvSpPr>
          <p:spPr>
            <a:xfrm flipH="false" flipV="false" rot="0">
              <a:off x="0" y="405547"/>
              <a:ext cx="2929421" cy="1096348"/>
            </a:xfrm>
            <a:custGeom>
              <a:avLst/>
              <a:gdLst/>
              <a:ahLst/>
              <a:cxnLst/>
              <a:rect r="r" b="b" t="t" l="l"/>
              <a:pathLst>
                <a:path h="1096348" w="2929421">
                  <a:moveTo>
                    <a:pt x="0" y="0"/>
                  </a:moveTo>
                  <a:lnTo>
                    <a:pt x="2929421" y="0"/>
                  </a:lnTo>
                  <a:lnTo>
                    <a:pt x="2929421" y="1096348"/>
                  </a:lnTo>
                  <a:lnTo>
                    <a:pt x="0" y="1096348"/>
                  </a:lnTo>
                  <a:lnTo>
                    <a:pt x="0" y="0"/>
                  </a:lnTo>
                  <a:close/>
                </a:path>
              </a:pathLst>
            </a:custGeom>
            <a:blipFill>
              <a:blip r:embed="rId2"/>
              <a:stretch>
                <a:fillRect l="0" t="0" r="0" b="0"/>
              </a:stretch>
            </a:blipFill>
          </p:spPr>
        </p:sp>
        <p:sp>
          <p:nvSpPr>
            <p:cNvPr name="Freeform 4" id="4"/>
            <p:cNvSpPr/>
            <p:nvPr/>
          </p:nvSpPr>
          <p:spPr>
            <a:xfrm flipH="false" flipV="false" rot="0">
              <a:off x="5481142" y="404711"/>
              <a:ext cx="3732674" cy="1072607"/>
            </a:xfrm>
            <a:custGeom>
              <a:avLst/>
              <a:gdLst/>
              <a:ahLst/>
              <a:cxnLst/>
              <a:rect r="r" b="b" t="t" l="l"/>
              <a:pathLst>
                <a:path h="1072607" w="3732674">
                  <a:moveTo>
                    <a:pt x="0" y="0"/>
                  </a:moveTo>
                  <a:lnTo>
                    <a:pt x="3732674" y="0"/>
                  </a:lnTo>
                  <a:lnTo>
                    <a:pt x="3732674" y="1072607"/>
                  </a:lnTo>
                  <a:lnTo>
                    <a:pt x="0" y="1072607"/>
                  </a:lnTo>
                  <a:lnTo>
                    <a:pt x="0" y="0"/>
                  </a:lnTo>
                  <a:close/>
                </a:path>
              </a:pathLst>
            </a:custGeom>
            <a:blipFill>
              <a:blip r:embed="rId3"/>
              <a:stretch>
                <a:fillRect l="0" t="0" r="0" b="0"/>
              </a:stretch>
            </a:blipFill>
          </p:spPr>
        </p:sp>
        <p:sp>
          <p:nvSpPr>
            <p:cNvPr name="Freeform 5" id="5"/>
            <p:cNvSpPr/>
            <p:nvPr/>
          </p:nvSpPr>
          <p:spPr>
            <a:xfrm flipH="false" flipV="false" rot="0">
              <a:off x="9714753" y="495364"/>
              <a:ext cx="2516850" cy="891301"/>
            </a:xfrm>
            <a:custGeom>
              <a:avLst/>
              <a:gdLst/>
              <a:ahLst/>
              <a:cxnLst/>
              <a:rect r="r" b="b" t="t" l="l"/>
              <a:pathLst>
                <a:path h="891301" w="2516850">
                  <a:moveTo>
                    <a:pt x="0" y="0"/>
                  </a:moveTo>
                  <a:lnTo>
                    <a:pt x="2516850" y="0"/>
                  </a:lnTo>
                  <a:lnTo>
                    <a:pt x="2516850" y="891301"/>
                  </a:lnTo>
                  <a:lnTo>
                    <a:pt x="0" y="891301"/>
                  </a:lnTo>
                  <a:lnTo>
                    <a:pt x="0" y="0"/>
                  </a:lnTo>
                  <a:close/>
                </a:path>
              </a:pathLst>
            </a:custGeom>
            <a:blipFill>
              <a:blip r:embed="rId4"/>
              <a:stretch>
                <a:fillRect l="0" t="0" r="0" b="0"/>
              </a:stretch>
            </a:blipFill>
          </p:spPr>
        </p:sp>
        <p:sp>
          <p:nvSpPr>
            <p:cNvPr name="Freeform 6" id="6"/>
            <p:cNvSpPr/>
            <p:nvPr/>
          </p:nvSpPr>
          <p:spPr>
            <a:xfrm flipH="false" flipV="false" rot="0">
              <a:off x="16968268" y="212613"/>
              <a:ext cx="2595946" cy="1482215"/>
            </a:xfrm>
            <a:custGeom>
              <a:avLst/>
              <a:gdLst/>
              <a:ahLst/>
              <a:cxnLst/>
              <a:rect r="r" b="b" t="t" l="l"/>
              <a:pathLst>
                <a:path h="1482215" w="2595946">
                  <a:moveTo>
                    <a:pt x="0" y="0"/>
                  </a:moveTo>
                  <a:lnTo>
                    <a:pt x="2595946" y="0"/>
                  </a:lnTo>
                  <a:lnTo>
                    <a:pt x="2595946" y="1482215"/>
                  </a:lnTo>
                  <a:lnTo>
                    <a:pt x="0" y="1482215"/>
                  </a:lnTo>
                  <a:lnTo>
                    <a:pt x="0" y="0"/>
                  </a:lnTo>
                  <a:close/>
                </a:path>
              </a:pathLst>
            </a:custGeom>
            <a:blipFill>
              <a:blip r:embed="rId5"/>
              <a:stretch>
                <a:fillRect l="0" t="0" r="0" b="0"/>
              </a:stretch>
            </a:blipFill>
          </p:spPr>
        </p:sp>
        <p:sp>
          <p:nvSpPr>
            <p:cNvPr name="Freeform 7" id="7"/>
            <p:cNvSpPr/>
            <p:nvPr/>
          </p:nvSpPr>
          <p:spPr>
            <a:xfrm flipH="false" flipV="false" rot="0">
              <a:off x="20065152" y="159206"/>
              <a:ext cx="4234900" cy="1482215"/>
            </a:xfrm>
            <a:custGeom>
              <a:avLst/>
              <a:gdLst/>
              <a:ahLst/>
              <a:cxnLst/>
              <a:rect r="r" b="b" t="t" l="l"/>
              <a:pathLst>
                <a:path h="1482215" w="4234900">
                  <a:moveTo>
                    <a:pt x="0" y="0"/>
                  </a:moveTo>
                  <a:lnTo>
                    <a:pt x="4234899" y="0"/>
                  </a:lnTo>
                  <a:lnTo>
                    <a:pt x="4234899" y="1482214"/>
                  </a:lnTo>
                  <a:lnTo>
                    <a:pt x="0" y="1482214"/>
                  </a:lnTo>
                  <a:lnTo>
                    <a:pt x="0" y="0"/>
                  </a:lnTo>
                  <a:close/>
                </a:path>
              </a:pathLst>
            </a:custGeom>
            <a:blipFill>
              <a:blip r:embed="rId6"/>
              <a:stretch>
                <a:fillRect l="0" t="0" r="0" b="0"/>
              </a:stretch>
            </a:blipFill>
          </p:spPr>
        </p:sp>
        <p:sp>
          <p:nvSpPr>
            <p:cNvPr name="Freeform 8" id="8"/>
            <p:cNvSpPr/>
            <p:nvPr/>
          </p:nvSpPr>
          <p:spPr>
            <a:xfrm flipH="false" flipV="false" rot="0">
              <a:off x="3424895" y="0"/>
              <a:ext cx="1555310" cy="2000800"/>
            </a:xfrm>
            <a:custGeom>
              <a:avLst/>
              <a:gdLst/>
              <a:ahLst/>
              <a:cxnLst/>
              <a:rect r="r" b="b" t="t" l="l"/>
              <a:pathLst>
                <a:path h="2000800" w="1555310">
                  <a:moveTo>
                    <a:pt x="0" y="0"/>
                  </a:moveTo>
                  <a:lnTo>
                    <a:pt x="1555310" y="0"/>
                  </a:lnTo>
                  <a:lnTo>
                    <a:pt x="1555310" y="2000800"/>
                  </a:lnTo>
                  <a:lnTo>
                    <a:pt x="0" y="2000800"/>
                  </a:lnTo>
                  <a:lnTo>
                    <a:pt x="0" y="0"/>
                  </a:lnTo>
                  <a:close/>
                </a:path>
              </a:pathLst>
            </a:custGeom>
            <a:blipFill>
              <a:blip r:embed="rId7"/>
              <a:stretch>
                <a:fillRect l="0" t="0" r="0" b="0"/>
              </a:stretch>
            </a:blipFill>
          </p:spPr>
        </p:sp>
        <p:sp>
          <p:nvSpPr>
            <p:cNvPr name="Freeform 9" id="9"/>
            <p:cNvSpPr/>
            <p:nvPr/>
          </p:nvSpPr>
          <p:spPr>
            <a:xfrm flipH="false" flipV="false" rot="0">
              <a:off x="12734164" y="404711"/>
              <a:ext cx="3731543" cy="932886"/>
            </a:xfrm>
            <a:custGeom>
              <a:avLst/>
              <a:gdLst/>
              <a:ahLst/>
              <a:cxnLst/>
              <a:rect r="r" b="b" t="t" l="l"/>
              <a:pathLst>
                <a:path h="932886" w="3731543">
                  <a:moveTo>
                    <a:pt x="0" y="0"/>
                  </a:moveTo>
                  <a:lnTo>
                    <a:pt x="3731543" y="0"/>
                  </a:lnTo>
                  <a:lnTo>
                    <a:pt x="3731543" y="932886"/>
                  </a:lnTo>
                  <a:lnTo>
                    <a:pt x="0" y="932886"/>
                  </a:lnTo>
                  <a:lnTo>
                    <a:pt x="0" y="0"/>
                  </a:lnTo>
                  <a:close/>
                </a:path>
              </a:pathLst>
            </a:custGeom>
            <a:blipFill>
              <a:blip r:embed="rId8"/>
              <a:stretch>
                <a:fillRect l="0" t="0" r="0" b="0"/>
              </a:stretch>
            </a:blipFill>
          </p:spPr>
        </p:sp>
      </p:grpSp>
      <p:sp>
        <p:nvSpPr>
          <p:cNvPr name="Freeform 10" id="10"/>
          <p:cNvSpPr/>
          <p:nvPr/>
        </p:nvSpPr>
        <p:spPr>
          <a:xfrm flipH="false" flipV="false" rot="0">
            <a:off x="1070778" y="912473"/>
            <a:ext cx="9631842" cy="2255456"/>
          </a:xfrm>
          <a:custGeom>
            <a:avLst/>
            <a:gdLst/>
            <a:ahLst/>
            <a:cxnLst/>
            <a:rect r="r" b="b" t="t" l="l"/>
            <a:pathLst>
              <a:path h="2255456" w="9631842">
                <a:moveTo>
                  <a:pt x="0" y="0"/>
                </a:moveTo>
                <a:lnTo>
                  <a:pt x="9631842" y="0"/>
                </a:lnTo>
                <a:lnTo>
                  <a:pt x="9631842" y="2255456"/>
                </a:lnTo>
                <a:lnTo>
                  <a:pt x="0" y="2255456"/>
                </a:lnTo>
                <a:lnTo>
                  <a:pt x="0" y="0"/>
                </a:lnTo>
                <a:close/>
              </a:path>
            </a:pathLst>
          </a:custGeom>
          <a:blipFill>
            <a:blip r:embed="rId9"/>
            <a:stretch>
              <a:fillRect l="0" t="0" r="0" b="0"/>
            </a:stretch>
          </a:blipFill>
        </p:spPr>
      </p:sp>
      <p:sp>
        <p:nvSpPr>
          <p:cNvPr name="Freeform 11" id="11"/>
          <p:cNvSpPr/>
          <p:nvPr/>
        </p:nvSpPr>
        <p:spPr>
          <a:xfrm flipH="false" flipV="false" rot="0">
            <a:off x="17669156" y="19527023"/>
            <a:ext cx="2520000" cy="2520000"/>
          </a:xfrm>
          <a:custGeom>
            <a:avLst/>
            <a:gdLst/>
            <a:ahLst/>
            <a:cxnLst/>
            <a:rect r="r" b="b" t="t" l="l"/>
            <a:pathLst>
              <a:path h="2520000" w="2520000">
                <a:moveTo>
                  <a:pt x="0" y="0"/>
                </a:moveTo>
                <a:lnTo>
                  <a:pt x="2520000" y="0"/>
                </a:lnTo>
                <a:lnTo>
                  <a:pt x="2520000" y="2520000"/>
                </a:lnTo>
                <a:lnTo>
                  <a:pt x="0" y="2520000"/>
                </a:lnTo>
                <a:lnTo>
                  <a:pt x="0" y="0"/>
                </a:lnTo>
                <a:close/>
              </a:path>
            </a:pathLst>
          </a:custGeom>
          <a:blipFill>
            <a:blip r:embed="rId10"/>
            <a:stretch>
              <a:fillRect l="0" t="0" r="0" b="0"/>
            </a:stretch>
          </a:blipFill>
        </p:spPr>
      </p:sp>
      <p:sp>
        <p:nvSpPr>
          <p:cNvPr name="TextBox 12" id="12"/>
          <p:cNvSpPr txBox="true"/>
          <p:nvPr/>
        </p:nvSpPr>
        <p:spPr>
          <a:xfrm rot="0">
            <a:off x="1707190" y="5021045"/>
            <a:ext cx="18103147" cy="5641491"/>
          </a:xfrm>
          <a:prstGeom prst="rect">
            <a:avLst/>
          </a:prstGeom>
        </p:spPr>
        <p:txBody>
          <a:bodyPr anchor="t" rtlCol="false" tIns="0" lIns="0" bIns="0" rIns="0">
            <a:spAutoFit/>
          </a:bodyPr>
          <a:lstStyle/>
          <a:p>
            <a:pPr algn="just" marL="705794" indent="-352897" lvl="1">
              <a:lnSpc>
                <a:spcPts val="4576"/>
              </a:lnSpc>
              <a:buFont typeface="Arial"/>
              <a:buChar char="•"/>
            </a:pPr>
            <a:r>
              <a:rPr lang="en-US" sz="3269" spc="81">
                <a:solidFill>
                  <a:srgbClr val="010169"/>
                </a:solidFill>
                <a:latin typeface="Inter 2"/>
                <a:ea typeface="Inter 2"/>
                <a:cs typeface="Inter 2"/>
                <a:sym typeface="Inter 2"/>
              </a:rPr>
              <a:t>Animer le territoire du Rhône - Lyon Métropole</a:t>
            </a:r>
          </a:p>
          <a:p>
            <a:pPr algn="just" marL="705794" indent="-352897" lvl="1">
              <a:lnSpc>
                <a:spcPts val="4576"/>
              </a:lnSpc>
              <a:buFont typeface="Arial"/>
              <a:buChar char="•"/>
            </a:pPr>
            <a:r>
              <a:rPr lang="en-US" sz="3269" spc="81">
                <a:solidFill>
                  <a:srgbClr val="010169"/>
                </a:solidFill>
                <a:latin typeface="Inter 2"/>
                <a:ea typeface="Inter 2"/>
                <a:cs typeface="Inter 2"/>
                <a:sym typeface="Inter 2"/>
              </a:rPr>
              <a:t>Soutenir la vie associative de nos clubs affiliés</a:t>
            </a:r>
          </a:p>
          <a:p>
            <a:pPr algn="just" marL="705794" indent="-352897" lvl="1">
              <a:lnSpc>
                <a:spcPts val="4576"/>
              </a:lnSpc>
              <a:buFont typeface="Arial"/>
              <a:buChar char="•"/>
            </a:pPr>
            <a:r>
              <a:rPr lang="en-US" sz="3269" spc="81">
                <a:solidFill>
                  <a:srgbClr val="010169"/>
                </a:solidFill>
                <a:latin typeface="Inter 2"/>
                <a:ea typeface="Inter 2"/>
                <a:cs typeface="Inter 2"/>
                <a:sym typeface="Inter 2"/>
              </a:rPr>
              <a:t>Aider au développement de nos clubs affiliés et du territoire</a:t>
            </a:r>
          </a:p>
          <a:p>
            <a:pPr algn="just" marL="705794" indent="-352897" lvl="1">
              <a:lnSpc>
                <a:spcPts val="4576"/>
              </a:lnSpc>
              <a:buFont typeface="Arial"/>
              <a:buChar char="•"/>
            </a:pPr>
            <a:r>
              <a:rPr lang="en-US" sz="3269" spc="81">
                <a:solidFill>
                  <a:srgbClr val="010169"/>
                </a:solidFill>
                <a:latin typeface="Inter 2"/>
                <a:ea typeface="Inter 2"/>
                <a:cs typeface="Inter 2"/>
                <a:sym typeface="Inter 2"/>
              </a:rPr>
              <a:t>Détecter les jeunes talents rhodaniens et les aider à accéder au haut niveau national et international</a:t>
            </a:r>
          </a:p>
          <a:p>
            <a:pPr algn="just" marL="705794" indent="-352897" lvl="1">
              <a:lnSpc>
                <a:spcPts val="4576"/>
              </a:lnSpc>
              <a:buFont typeface="Arial"/>
              <a:buChar char="•"/>
            </a:pPr>
            <a:r>
              <a:rPr lang="en-US" sz="3269" spc="81">
                <a:solidFill>
                  <a:srgbClr val="010169"/>
                </a:solidFill>
                <a:latin typeface="Inter 2"/>
                <a:ea typeface="Inter 2"/>
                <a:cs typeface="Inter 2"/>
                <a:sym typeface="Inter 2"/>
              </a:rPr>
              <a:t>Former les futurs encadrants bénévoles, organisateurs de compétitions et Officiels Techniques</a:t>
            </a:r>
          </a:p>
          <a:p>
            <a:pPr algn="just" marL="705794" indent="-352897" lvl="1">
              <a:lnSpc>
                <a:spcPts val="4576"/>
              </a:lnSpc>
              <a:buFont typeface="Arial"/>
              <a:buChar char="•"/>
            </a:pPr>
            <a:r>
              <a:rPr lang="en-US" sz="3269" spc="81">
                <a:solidFill>
                  <a:srgbClr val="010169"/>
                </a:solidFill>
                <a:latin typeface="Inter 2"/>
                <a:ea typeface="Inter 2"/>
                <a:cs typeface="Inter 2"/>
                <a:sym typeface="Inter 2"/>
              </a:rPr>
              <a:t>Proposer une offre de compétitions dans le Rhône - Lyon Métropole (Circuit jeunes et adultes, interclubs jeunes, adultes et vétérans, Coupes du Rhône - Lyon Métropole, etc…)</a:t>
            </a:r>
          </a:p>
        </p:txBody>
      </p:sp>
      <p:sp>
        <p:nvSpPr>
          <p:cNvPr name="TextBox 13" id="13"/>
          <p:cNvSpPr txBox="true"/>
          <p:nvPr/>
        </p:nvSpPr>
        <p:spPr>
          <a:xfrm rot="0">
            <a:off x="1585298" y="3502739"/>
            <a:ext cx="9163840" cy="965312"/>
          </a:xfrm>
          <a:prstGeom prst="rect">
            <a:avLst/>
          </a:prstGeom>
        </p:spPr>
        <p:txBody>
          <a:bodyPr anchor="t" rtlCol="false" tIns="0" lIns="0" bIns="0" rIns="0">
            <a:spAutoFit/>
          </a:bodyPr>
          <a:lstStyle/>
          <a:p>
            <a:pPr algn="l">
              <a:lnSpc>
                <a:spcPts val="8038"/>
              </a:lnSpc>
            </a:pPr>
            <a:r>
              <a:rPr lang="en-US" b="true" sz="5742" spc="-390">
                <a:solidFill>
                  <a:srgbClr val="010169"/>
                </a:solidFill>
                <a:latin typeface="Cardo Bold"/>
                <a:ea typeface="Cardo Bold"/>
                <a:cs typeface="Cardo Bold"/>
                <a:sym typeface="Cardo Bold"/>
              </a:rPr>
              <a:t>Notre Rôle</a:t>
            </a:r>
          </a:p>
        </p:txBody>
      </p:sp>
      <p:sp>
        <p:nvSpPr>
          <p:cNvPr name="TextBox 14" id="14"/>
          <p:cNvSpPr txBox="true"/>
          <p:nvPr/>
        </p:nvSpPr>
        <p:spPr>
          <a:xfrm rot="0">
            <a:off x="1697565" y="11634611"/>
            <a:ext cx="18103147" cy="965312"/>
          </a:xfrm>
          <a:prstGeom prst="rect">
            <a:avLst/>
          </a:prstGeom>
        </p:spPr>
        <p:txBody>
          <a:bodyPr anchor="t" rtlCol="false" tIns="0" lIns="0" bIns="0" rIns="0">
            <a:spAutoFit/>
          </a:bodyPr>
          <a:lstStyle/>
          <a:p>
            <a:pPr algn="r">
              <a:lnSpc>
                <a:spcPts val="8038"/>
              </a:lnSpc>
            </a:pPr>
            <a:r>
              <a:rPr lang="en-US" b="true" sz="5742" spc="-390">
                <a:solidFill>
                  <a:srgbClr val="010169"/>
                </a:solidFill>
                <a:latin typeface="Cardo Bold"/>
                <a:ea typeface="Cardo Bold"/>
                <a:cs typeface="Cardo Bold"/>
                <a:sym typeface="Cardo Bold"/>
              </a:rPr>
              <a:t>A vos Agendas !</a:t>
            </a:r>
          </a:p>
        </p:txBody>
      </p:sp>
      <p:sp>
        <p:nvSpPr>
          <p:cNvPr name="TextBox 15" id="15"/>
          <p:cNvSpPr txBox="true"/>
          <p:nvPr/>
        </p:nvSpPr>
        <p:spPr>
          <a:xfrm rot="0">
            <a:off x="1697565" y="13152917"/>
            <a:ext cx="18103147" cy="5641491"/>
          </a:xfrm>
          <a:prstGeom prst="rect">
            <a:avLst/>
          </a:prstGeom>
        </p:spPr>
        <p:txBody>
          <a:bodyPr anchor="t" rtlCol="false" tIns="0" lIns="0" bIns="0" rIns="0">
            <a:spAutoFit/>
          </a:bodyPr>
          <a:lstStyle/>
          <a:p>
            <a:pPr algn="just">
              <a:lnSpc>
                <a:spcPts val="4576"/>
              </a:lnSpc>
            </a:pPr>
            <a:r>
              <a:rPr lang="en-US" sz="3269" spc="81">
                <a:solidFill>
                  <a:srgbClr val="010169"/>
                </a:solidFill>
                <a:latin typeface="Inter 2"/>
                <a:ea typeface="Inter 2"/>
                <a:cs typeface="Inter 2"/>
                <a:sym typeface="Inter 2"/>
              </a:rPr>
              <a:t>Tout au long de la saison, le CDBR-LM vous propose plusieurs stages et formations pour vous perfectionner, ainsi qu’un calendrier de compétitions riche et accessible tous les âges &amp; niveaux ! </a:t>
            </a:r>
          </a:p>
          <a:p>
            <a:pPr algn="just">
              <a:lnSpc>
                <a:spcPts val="4576"/>
              </a:lnSpc>
            </a:pPr>
          </a:p>
          <a:p>
            <a:pPr algn="just">
              <a:lnSpc>
                <a:spcPts val="4576"/>
              </a:lnSpc>
            </a:pPr>
            <a:r>
              <a:rPr lang="en-US" sz="3269" spc="81">
                <a:solidFill>
                  <a:srgbClr val="010169"/>
                </a:solidFill>
                <a:latin typeface="Inter 2"/>
                <a:ea typeface="Inter 2"/>
                <a:cs typeface="Inter 2"/>
                <a:sym typeface="Inter 2"/>
              </a:rPr>
              <a:t>Et il y en a pour tous les goûts !</a:t>
            </a:r>
          </a:p>
          <a:p>
            <a:pPr algn="just" marL="705794" indent="-352897" lvl="1">
              <a:lnSpc>
                <a:spcPts val="4576"/>
              </a:lnSpc>
              <a:buFont typeface="Arial"/>
              <a:buChar char="•"/>
            </a:pPr>
            <a:r>
              <a:rPr lang="en-US" sz="3269" spc="81">
                <a:solidFill>
                  <a:srgbClr val="010169"/>
                </a:solidFill>
                <a:latin typeface="Inter 2"/>
                <a:ea typeface="Inter 2"/>
                <a:cs typeface="Inter 2"/>
                <a:sym typeface="Inter 2"/>
              </a:rPr>
              <a:t>Des stages jeunes à la journée pendant les vacances scolaires</a:t>
            </a:r>
          </a:p>
          <a:p>
            <a:pPr algn="just" marL="705794" indent="-352897" lvl="1">
              <a:lnSpc>
                <a:spcPts val="4576"/>
              </a:lnSpc>
              <a:buFont typeface="Arial"/>
              <a:buChar char="•"/>
            </a:pPr>
            <a:r>
              <a:rPr lang="en-US" sz="3269" spc="81">
                <a:solidFill>
                  <a:srgbClr val="010169"/>
                </a:solidFill>
                <a:latin typeface="Inter 2"/>
                <a:ea typeface="Inter 2"/>
                <a:cs typeface="Inter 2"/>
                <a:sym typeface="Inter 2"/>
              </a:rPr>
              <a:t>Des activités et compétitions pour les jeunes et tous les niveaux : du plateau Minibad (moins de 8 ans) à la VICTOR Coupe du Rhône - Lyon Métropole Jeunes</a:t>
            </a:r>
          </a:p>
          <a:p>
            <a:pPr algn="just" marL="705794" indent="-352897" lvl="1">
              <a:lnSpc>
                <a:spcPts val="4576"/>
              </a:lnSpc>
              <a:buFont typeface="Arial"/>
              <a:buChar char="•"/>
            </a:pPr>
            <a:r>
              <a:rPr lang="en-US" sz="3269" spc="81">
                <a:solidFill>
                  <a:srgbClr val="010169"/>
                </a:solidFill>
                <a:latin typeface="Inter 2"/>
                <a:ea typeface="Inter 2"/>
                <a:cs typeface="Inter 2"/>
                <a:sym typeface="Inter 2"/>
              </a:rPr>
              <a:t>Un Circuit Adulte lancé en 2024 : le Circuit CDBR-LM Adultes D7</a:t>
            </a:r>
          </a:p>
          <a:p>
            <a:pPr algn="just" marL="705794" indent="-352897" lvl="1">
              <a:lnSpc>
                <a:spcPts val="4576"/>
              </a:lnSpc>
              <a:buFont typeface="Arial"/>
              <a:buChar char="•"/>
            </a:pPr>
            <a:r>
              <a:rPr lang="en-US" sz="3269" spc="81">
                <a:solidFill>
                  <a:srgbClr val="010169"/>
                </a:solidFill>
                <a:latin typeface="Inter 2"/>
                <a:ea typeface="Inter 2"/>
                <a:cs typeface="Inter 2"/>
                <a:sym typeface="Inter 2"/>
              </a:rPr>
              <a:t>Une offre d’activités pour les féminines !</a:t>
            </a:r>
          </a:p>
        </p:txBody>
      </p:sp>
      <p:sp>
        <p:nvSpPr>
          <p:cNvPr name="TextBox 16" id="16"/>
          <p:cNvSpPr txBox="true"/>
          <p:nvPr/>
        </p:nvSpPr>
        <p:spPr>
          <a:xfrm rot="0">
            <a:off x="1697565" y="19913188"/>
            <a:ext cx="15218448" cy="1680995"/>
          </a:xfrm>
          <a:prstGeom prst="rect">
            <a:avLst/>
          </a:prstGeom>
        </p:spPr>
        <p:txBody>
          <a:bodyPr anchor="t" rtlCol="false" tIns="0" lIns="0" bIns="0" rIns="0">
            <a:spAutoFit/>
          </a:bodyPr>
          <a:lstStyle/>
          <a:p>
            <a:pPr algn="just">
              <a:lnSpc>
                <a:spcPts val="4576"/>
              </a:lnSpc>
            </a:pPr>
            <a:r>
              <a:rPr lang="en-US" b="true" sz="3269" spc="81">
                <a:solidFill>
                  <a:srgbClr val="010169"/>
                </a:solidFill>
                <a:latin typeface="Inter 2 Bold"/>
                <a:ea typeface="Inter 2 Bold"/>
                <a:cs typeface="Inter 2 Bold"/>
                <a:sym typeface="Inter 2 Bold"/>
              </a:rPr>
              <a:t>Découvrez le calendrier des </a:t>
            </a:r>
            <a:r>
              <a:rPr lang="en-US" b="true" sz="3269" spc="81">
                <a:solidFill>
                  <a:srgbClr val="010169"/>
                </a:solidFill>
                <a:latin typeface="Inter 2 Bold"/>
                <a:ea typeface="Inter 2 Bold"/>
                <a:cs typeface="Inter 2 Bold"/>
                <a:sym typeface="Inter 2 Bold"/>
              </a:rPr>
              <a:t>événemen</a:t>
            </a:r>
            <a:r>
              <a:rPr lang="en-US" b="true" sz="3269" spc="81">
                <a:solidFill>
                  <a:srgbClr val="010169"/>
                </a:solidFill>
                <a:latin typeface="Inter 2 Bold"/>
                <a:ea typeface="Inter 2 Bold"/>
                <a:cs typeface="Inter 2 Bold"/>
                <a:sym typeface="Inter 2 Bold"/>
              </a:rPr>
              <a:t>ts proposés dans le Rhône - Lyon Métropole. Rense</a:t>
            </a:r>
            <a:r>
              <a:rPr lang="en-US" b="true" sz="3269" spc="81">
                <a:solidFill>
                  <a:srgbClr val="010169"/>
                </a:solidFill>
                <a:latin typeface="Inter 2 Bold"/>
                <a:ea typeface="Inter 2 Bold"/>
                <a:cs typeface="Inter 2 Bold"/>
                <a:sym typeface="Inter 2 Bold"/>
              </a:rPr>
              <a:t>ignez-vous auprès d</a:t>
            </a:r>
            <a:r>
              <a:rPr lang="en-US" b="true" sz="3269" spc="81">
                <a:solidFill>
                  <a:srgbClr val="010169"/>
                </a:solidFill>
                <a:latin typeface="Inter 2 Bold"/>
                <a:ea typeface="Inter 2 Bold"/>
                <a:cs typeface="Inter 2 Bold"/>
                <a:sym typeface="Inter 2 Bold"/>
              </a:rPr>
              <a:t>e votre club pour les modalités d’inscriptions !</a:t>
            </a:r>
          </a:p>
        </p:txBody>
      </p:sp>
      <p:sp>
        <p:nvSpPr>
          <p:cNvPr name="TextBox 17" id="17"/>
          <p:cNvSpPr txBox="true"/>
          <p:nvPr/>
        </p:nvSpPr>
        <p:spPr>
          <a:xfrm rot="0">
            <a:off x="1707190" y="22894486"/>
            <a:ext cx="9163840" cy="965312"/>
          </a:xfrm>
          <a:prstGeom prst="rect">
            <a:avLst/>
          </a:prstGeom>
        </p:spPr>
        <p:txBody>
          <a:bodyPr anchor="t" rtlCol="false" tIns="0" lIns="0" bIns="0" rIns="0">
            <a:spAutoFit/>
          </a:bodyPr>
          <a:lstStyle/>
          <a:p>
            <a:pPr algn="l">
              <a:lnSpc>
                <a:spcPts val="8038"/>
              </a:lnSpc>
            </a:pPr>
            <a:r>
              <a:rPr lang="en-US" b="true" sz="5742" spc="-390">
                <a:solidFill>
                  <a:srgbClr val="010169"/>
                </a:solidFill>
                <a:latin typeface="Cardo Bold"/>
                <a:ea typeface="Cardo Bold"/>
                <a:cs typeface="Cardo Bold"/>
                <a:sym typeface="Cardo Bold"/>
              </a:rPr>
              <a:t>Nos Partenaires</a:t>
            </a:r>
          </a:p>
        </p:txBody>
      </p:sp>
      <p:grpSp>
        <p:nvGrpSpPr>
          <p:cNvPr name="Group 18" id="18"/>
          <p:cNvGrpSpPr/>
          <p:nvPr/>
        </p:nvGrpSpPr>
        <p:grpSpPr>
          <a:xfrm rot="0">
            <a:off x="3753632" y="27289335"/>
            <a:ext cx="13897974" cy="2986665"/>
            <a:chOff x="0" y="0"/>
            <a:chExt cx="18530632" cy="3982220"/>
          </a:xfrm>
        </p:grpSpPr>
        <p:grpSp>
          <p:nvGrpSpPr>
            <p:cNvPr name="Group 19" id="19"/>
            <p:cNvGrpSpPr/>
            <p:nvPr/>
          </p:nvGrpSpPr>
          <p:grpSpPr>
            <a:xfrm rot="0">
              <a:off x="0" y="0"/>
              <a:ext cx="18530632" cy="3982220"/>
              <a:chOff x="0" y="0"/>
              <a:chExt cx="18530632" cy="3982220"/>
            </a:xfrm>
          </p:grpSpPr>
          <p:sp>
            <p:nvSpPr>
              <p:cNvPr name="AutoShape 20" id="20"/>
              <p:cNvSpPr/>
              <p:nvPr/>
            </p:nvSpPr>
            <p:spPr>
              <a:xfrm>
                <a:off x="0" y="0"/>
                <a:ext cx="18530632" cy="3982220"/>
              </a:xfrm>
              <a:prstGeom prst="rect">
                <a:avLst/>
              </a:prstGeom>
              <a:solidFill>
                <a:srgbClr val="010169"/>
              </a:solidFill>
            </p:spPr>
          </p:sp>
        </p:grpSp>
        <p:sp>
          <p:nvSpPr>
            <p:cNvPr name="Freeform 21" id="21"/>
            <p:cNvSpPr/>
            <p:nvPr/>
          </p:nvSpPr>
          <p:spPr>
            <a:xfrm flipH="false" flipV="false" rot="0">
              <a:off x="2150587" y="328393"/>
              <a:ext cx="14201139" cy="3325433"/>
            </a:xfrm>
            <a:custGeom>
              <a:avLst/>
              <a:gdLst/>
              <a:ahLst/>
              <a:cxnLst/>
              <a:rect r="r" b="b" t="t" l="l"/>
              <a:pathLst>
                <a:path h="3325433" w="14201139">
                  <a:moveTo>
                    <a:pt x="0" y="0"/>
                  </a:moveTo>
                  <a:lnTo>
                    <a:pt x="14201139" y="0"/>
                  </a:lnTo>
                  <a:lnTo>
                    <a:pt x="14201139" y="3325434"/>
                  </a:lnTo>
                  <a:lnTo>
                    <a:pt x="0" y="3325434"/>
                  </a:lnTo>
                  <a:lnTo>
                    <a:pt x="0" y="0"/>
                  </a:lnTo>
                  <a:close/>
                </a:path>
              </a:pathLst>
            </a:custGeom>
            <a:blipFill>
              <a:blip r:embed="rId11"/>
              <a:stretch>
                <a:fillRect l="0" t="0" r="0" b="0"/>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28151" y="-1166984"/>
            <a:ext cx="23649280" cy="32589778"/>
          </a:xfrm>
          <a:custGeom>
            <a:avLst/>
            <a:gdLst/>
            <a:ahLst/>
            <a:cxnLst/>
            <a:rect r="r" b="b" t="t" l="l"/>
            <a:pathLst>
              <a:path h="32589778" w="23649280">
                <a:moveTo>
                  <a:pt x="0" y="0"/>
                </a:moveTo>
                <a:lnTo>
                  <a:pt x="23649280" y="0"/>
                </a:lnTo>
                <a:lnTo>
                  <a:pt x="23649280" y="32589778"/>
                </a:lnTo>
                <a:lnTo>
                  <a:pt x="0" y="3258977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237040" y="24576119"/>
            <a:ext cx="18876369" cy="3999690"/>
            <a:chOff x="0" y="0"/>
            <a:chExt cx="25168492" cy="5332920"/>
          </a:xfrm>
        </p:grpSpPr>
        <p:sp>
          <p:nvSpPr>
            <p:cNvPr name="Freeform 4" id="4"/>
            <p:cNvSpPr/>
            <p:nvPr/>
          </p:nvSpPr>
          <p:spPr>
            <a:xfrm flipH="false" flipV="false" rot="0">
              <a:off x="0" y="0"/>
              <a:ext cx="25168479" cy="5332984"/>
            </a:xfrm>
            <a:custGeom>
              <a:avLst/>
              <a:gdLst/>
              <a:ahLst/>
              <a:cxnLst/>
              <a:rect r="r" b="b" t="t" l="l"/>
              <a:pathLst>
                <a:path h="5332984" w="25168479">
                  <a:moveTo>
                    <a:pt x="0" y="0"/>
                  </a:moveTo>
                  <a:lnTo>
                    <a:pt x="0" y="5332984"/>
                  </a:lnTo>
                  <a:lnTo>
                    <a:pt x="25168479" y="5332984"/>
                  </a:lnTo>
                  <a:lnTo>
                    <a:pt x="25168479" y="0"/>
                  </a:lnTo>
                  <a:lnTo>
                    <a:pt x="0" y="0"/>
                  </a:lnTo>
                  <a:close/>
                  <a:moveTo>
                    <a:pt x="25127204" y="5291709"/>
                  </a:moveTo>
                  <a:lnTo>
                    <a:pt x="40386" y="5291709"/>
                  </a:lnTo>
                  <a:lnTo>
                    <a:pt x="40386" y="40386"/>
                  </a:lnTo>
                  <a:lnTo>
                    <a:pt x="25127204" y="40386"/>
                  </a:lnTo>
                  <a:lnTo>
                    <a:pt x="25127204" y="5291709"/>
                  </a:lnTo>
                  <a:close/>
                </a:path>
              </a:pathLst>
            </a:custGeom>
            <a:solidFill>
              <a:srgbClr val="262674"/>
            </a:solidFill>
          </p:spPr>
        </p:sp>
      </p:grpSp>
      <p:sp>
        <p:nvSpPr>
          <p:cNvPr name="Freeform 5" id="5"/>
          <p:cNvSpPr/>
          <p:nvPr/>
        </p:nvSpPr>
        <p:spPr>
          <a:xfrm flipH="true" flipV="false" rot="0">
            <a:off x="-101870" y="2934462"/>
            <a:ext cx="1485871" cy="986076"/>
          </a:xfrm>
          <a:custGeom>
            <a:avLst/>
            <a:gdLst/>
            <a:ahLst/>
            <a:cxnLst/>
            <a:rect r="r" b="b" t="t" l="l"/>
            <a:pathLst>
              <a:path h="986076" w="1485871">
                <a:moveTo>
                  <a:pt x="1485872" y="0"/>
                </a:moveTo>
                <a:lnTo>
                  <a:pt x="0" y="0"/>
                </a:lnTo>
                <a:lnTo>
                  <a:pt x="0" y="986076"/>
                </a:lnTo>
                <a:lnTo>
                  <a:pt x="1485872" y="986076"/>
                </a:lnTo>
                <a:lnTo>
                  <a:pt x="1485872" y="0"/>
                </a:lnTo>
                <a:close/>
              </a:path>
            </a:pathLst>
          </a:custGeom>
          <a:blipFill>
            <a:blip r:embed="rId4">
              <a:extLst>
                <a:ext uri="{96DAC541-7B7A-43D3-8B79-37D633B846F1}">
                  <asvg:svgBlip xmlns:asvg="http://schemas.microsoft.com/office/drawing/2016/SVG/main" r:embed="rId5"/>
                </a:ext>
              </a:extLst>
            </a:blip>
            <a:stretch>
              <a:fillRect l="0" t="-227" r="0" b="-228"/>
            </a:stretch>
          </a:blipFill>
        </p:spPr>
      </p:sp>
      <p:sp>
        <p:nvSpPr>
          <p:cNvPr name="TextBox 6" id="6"/>
          <p:cNvSpPr txBox="true"/>
          <p:nvPr/>
        </p:nvSpPr>
        <p:spPr>
          <a:xfrm rot="0">
            <a:off x="1383992" y="3289487"/>
            <a:ext cx="18627538" cy="3293364"/>
          </a:xfrm>
          <a:prstGeom prst="rect">
            <a:avLst/>
          </a:prstGeom>
        </p:spPr>
        <p:txBody>
          <a:bodyPr anchor="t" rtlCol="false" tIns="0" lIns="0" bIns="0" rIns="0">
            <a:spAutoFit/>
          </a:bodyPr>
          <a:lstStyle/>
          <a:p>
            <a:pPr algn="ctr">
              <a:lnSpc>
                <a:spcPts val="4357"/>
              </a:lnSpc>
            </a:pPr>
            <a:r>
              <a:rPr lang="en-US" sz="3112" spc="76">
                <a:solidFill>
                  <a:srgbClr val="454F93"/>
                </a:solidFill>
                <a:latin typeface="Inter 1"/>
                <a:ea typeface="Inter 1"/>
                <a:cs typeface="Inter 1"/>
                <a:sym typeface="Inter 1"/>
              </a:rPr>
              <a:t>TEXTE </a:t>
            </a:r>
          </a:p>
          <a:p>
            <a:pPr algn="ctr">
              <a:lnSpc>
                <a:spcPts val="4357"/>
              </a:lnSpc>
            </a:pPr>
          </a:p>
          <a:p>
            <a:pPr algn="ctr">
              <a:lnSpc>
                <a:spcPts val="4357"/>
              </a:lnSpc>
            </a:pPr>
          </a:p>
          <a:p>
            <a:pPr algn="ctr">
              <a:lnSpc>
                <a:spcPts val="4357"/>
              </a:lnSpc>
            </a:pPr>
          </a:p>
          <a:p>
            <a:pPr algn="ctr">
              <a:lnSpc>
                <a:spcPts val="4357"/>
              </a:lnSpc>
            </a:pPr>
          </a:p>
          <a:p>
            <a:pPr algn="ctr">
              <a:lnSpc>
                <a:spcPts val="4357"/>
              </a:lnSpc>
            </a:pPr>
            <a:r>
              <a:rPr lang="en-US" sz="3112" spc="76">
                <a:solidFill>
                  <a:srgbClr val="454F93"/>
                </a:solidFill>
                <a:latin typeface="Inter 1"/>
                <a:ea typeface="Inter 1"/>
                <a:cs typeface="Inter 1"/>
                <a:sym typeface="Inter 1"/>
              </a:rPr>
              <a:t>                                                       - SIGNATURE</a:t>
            </a:r>
          </a:p>
        </p:txBody>
      </p:sp>
      <p:sp>
        <p:nvSpPr>
          <p:cNvPr name="Freeform 7" id="7"/>
          <p:cNvSpPr/>
          <p:nvPr/>
        </p:nvSpPr>
        <p:spPr>
          <a:xfrm flipH="false" flipV="false" rot="0">
            <a:off x="19907117" y="6728812"/>
            <a:ext cx="1485871" cy="986076"/>
          </a:xfrm>
          <a:custGeom>
            <a:avLst/>
            <a:gdLst/>
            <a:ahLst/>
            <a:cxnLst/>
            <a:rect r="r" b="b" t="t" l="l"/>
            <a:pathLst>
              <a:path h="986076" w="1485871">
                <a:moveTo>
                  <a:pt x="0" y="0"/>
                </a:moveTo>
                <a:lnTo>
                  <a:pt x="1485871" y="0"/>
                </a:lnTo>
                <a:lnTo>
                  <a:pt x="1485871" y="986076"/>
                </a:lnTo>
                <a:lnTo>
                  <a:pt x="0" y="986076"/>
                </a:lnTo>
                <a:lnTo>
                  <a:pt x="0" y="0"/>
                </a:lnTo>
                <a:close/>
              </a:path>
            </a:pathLst>
          </a:custGeom>
          <a:blipFill>
            <a:blip r:embed="rId4">
              <a:extLst>
                <a:ext uri="{96DAC541-7B7A-43D3-8B79-37D633B846F1}">
                  <asvg:svgBlip xmlns:asvg="http://schemas.microsoft.com/office/drawing/2016/SVG/main" r:embed="rId5"/>
                </a:ext>
              </a:extLst>
            </a:blip>
            <a:stretch>
              <a:fillRect l="0" t="-227" r="0" b="-228"/>
            </a:stretch>
          </a:blipFill>
        </p:spPr>
      </p:sp>
      <p:grpSp>
        <p:nvGrpSpPr>
          <p:cNvPr name="Group 8" id="8"/>
          <p:cNvGrpSpPr/>
          <p:nvPr/>
        </p:nvGrpSpPr>
        <p:grpSpPr>
          <a:xfrm rot="0">
            <a:off x="1052951" y="8864775"/>
            <a:ext cx="9198264" cy="5522928"/>
            <a:chOff x="0" y="0"/>
            <a:chExt cx="12264352" cy="7363904"/>
          </a:xfrm>
        </p:grpSpPr>
        <p:sp>
          <p:nvSpPr>
            <p:cNvPr name="Freeform 9" id="9"/>
            <p:cNvSpPr/>
            <p:nvPr/>
          </p:nvSpPr>
          <p:spPr>
            <a:xfrm flipH="false" flipV="false" rot="0">
              <a:off x="0" y="0"/>
              <a:ext cx="12264390" cy="7363841"/>
            </a:xfrm>
            <a:custGeom>
              <a:avLst/>
              <a:gdLst/>
              <a:ahLst/>
              <a:cxnLst/>
              <a:rect r="r" b="b" t="t" l="l"/>
              <a:pathLst>
                <a:path h="7363841" w="12264390">
                  <a:moveTo>
                    <a:pt x="0" y="0"/>
                  </a:moveTo>
                  <a:lnTo>
                    <a:pt x="0" y="7363841"/>
                  </a:lnTo>
                  <a:lnTo>
                    <a:pt x="12264390" y="7363841"/>
                  </a:lnTo>
                  <a:lnTo>
                    <a:pt x="12264390" y="0"/>
                  </a:lnTo>
                  <a:lnTo>
                    <a:pt x="0" y="0"/>
                  </a:lnTo>
                  <a:close/>
                  <a:moveTo>
                    <a:pt x="12223115" y="7322693"/>
                  </a:moveTo>
                  <a:lnTo>
                    <a:pt x="40386" y="7322693"/>
                  </a:lnTo>
                  <a:lnTo>
                    <a:pt x="40386" y="40386"/>
                  </a:lnTo>
                  <a:lnTo>
                    <a:pt x="12223115" y="40386"/>
                  </a:lnTo>
                  <a:lnTo>
                    <a:pt x="12223115" y="7322693"/>
                  </a:lnTo>
                  <a:close/>
                </a:path>
              </a:pathLst>
            </a:custGeom>
            <a:solidFill>
              <a:srgbClr val="262674"/>
            </a:solidFill>
          </p:spPr>
        </p:sp>
      </p:grpSp>
      <p:grpSp>
        <p:nvGrpSpPr>
          <p:cNvPr name="Group 10" id="10"/>
          <p:cNvGrpSpPr/>
          <p:nvPr/>
        </p:nvGrpSpPr>
        <p:grpSpPr>
          <a:xfrm rot="0">
            <a:off x="10939482" y="8873576"/>
            <a:ext cx="9198264" cy="9458134"/>
            <a:chOff x="0" y="0"/>
            <a:chExt cx="12264352" cy="12610846"/>
          </a:xfrm>
        </p:grpSpPr>
        <p:sp>
          <p:nvSpPr>
            <p:cNvPr name="Freeform 11" id="11"/>
            <p:cNvSpPr/>
            <p:nvPr/>
          </p:nvSpPr>
          <p:spPr>
            <a:xfrm flipH="false" flipV="false" rot="0">
              <a:off x="0" y="0"/>
              <a:ext cx="12264390" cy="12610846"/>
            </a:xfrm>
            <a:custGeom>
              <a:avLst/>
              <a:gdLst/>
              <a:ahLst/>
              <a:cxnLst/>
              <a:rect r="r" b="b" t="t" l="l"/>
              <a:pathLst>
                <a:path h="12610846" w="12264390">
                  <a:moveTo>
                    <a:pt x="0" y="0"/>
                  </a:moveTo>
                  <a:lnTo>
                    <a:pt x="0" y="12610846"/>
                  </a:lnTo>
                  <a:lnTo>
                    <a:pt x="12264390" y="12610846"/>
                  </a:lnTo>
                  <a:lnTo>
                    <a:pt x="12264390" y="0"/>
                  </a:lnTo>
                  <a:lnTo>
                    <a:pt x="0" y="0"/>
                  </a:lnTo>
                  <a:close/>
                  <a:moveTo>
                    <a:pt x="12223115" y="12569571"/>
                  </a:moveTo>
                  <a:lnTo>
                    <a:pt x="40386" y="12569571"/>
                  </a:lnTo>
                  <a:lnTo>
                    <a:pt x="40386" y="40386"/>
                  </a:lnTo>
                  <a:lnTo>
                    <a:pt x="12223115" y="40386"/>
                  </a:lnTo>
                  <a:lnTo>
                    <a:pt x="12223115" y="12569571"/>
                  </a:lnTo>
                  <a:close/>
                </a:path>
              </a:pathLst>
            </a:custGeom>
            <a:solidFill>
              <a:srgbClr val="262674"/>
            </a:solidFill>
          </p:spPr>
        </p:sp>
      </p:grpSp>
      <p:grpSp>
        <p:nvGrpSpPr>
          <p:cNvPr name="Group 12" id="12"/>
          <p:cNvGrpSpPr/>
          <p:nvPr/>
        </p:nvGrpSpPr>
        <p:grpSpPr>
          <a:xfrm rot="0">
            <a:off x="2520058" y="7980493"/>
            <a:ext cx="6449663" cy="1626089"/>
            <a:chOff x="0" y="0"/>
            <a:chExt cx="8599551" cy="2168119"/>
          </a:xfrm>
        </p:grpSpPr>
        <p:sp>
          <p:nvSpPr>
            <p:cNvPr name="Freeform 13" id="13"/>
            <p:cNvSpPr/>
            <p:nvPr/>
          </p:nvSpPr>
          <p:spPr>
            <a:xfrm flipH="false" flipV="false" rot="0">
              <a:off x="0" y="0"/>
              <a:ext cx="8599551" cy="2168144"/>
            </a:xfrm>
            <a:custGeom>
              <a:avLst/>
              <a:gdLst/>
              <a:ahLst/>
              <a:cxnLst/>
              <a:rect r="r" b="b" t="t" l="l"/>
              <a:pathLst>
                <a:path h="2168144" w="8599551">
                  <a:moveTo>
                    <a:pt x="0" y="0"/>
                  </a:moveTo>
                  <a:lnTo>
                    <a:pt x="8599551" y="0"/>
                  </a:lnTo>
                  <a:lnTo>
                    <a:pt x="8599551" y="2168144"/>
                  </a:lnTo>
                  <a:lnTo>
                    <a:pt x="0" y="2168144"/>
                  </a:lnTo>
                  <a:lnTo>
                    <a:pt x="0" y="0"/>
                  </a:lnTo>
                  <a:close/>
                </a:path>
              </a:pathLst>
            </a:custGeom>
            <a:blipFill>
              <a:blip r:embed="rId6"/>
              <a:stretch>
                <a:fillRect l="0" t="-10229" r="0" b="-10229"/>
              </a:stretch>
            </a:blipFill>
          </p:spPr>
        </p:sp>
      </p:grpSp>
      <p:grpSp>
        <p:nvGrpSpPr>
          <p:cNvPr name="Group 14" id="14"/>
          <p:cNvGrpSpPr/>
          <p:nvPr/>
        </p:nvGrpSpPr>
        <p:grpSpPr>
          <a:xfrm rot="0">
            <a:off x="12717913" y="7980493"/>
            <a:ext cx="5641419" cy="2007384"/>
            <a:chOff x="0" y="0"/>
            <a:chExt cx="7521892" cy="2676512"/>
          </a:xfrm>
        </p:grpSpPr>
        <p:sp>
          <p:nvSpPr>
            <p:cNvPr name="Freeform 15" id="15"/>
            <p:cNvSpPr/>
            <p:nvPr/>
          </p:nvSpPr>
          <p:spPr>
            <a:xfrm flipH="false" flipV="false" rot="0">
              <a:off x="0" y="0"/>
              <a:ext cx="7521829" cy="2676525"/>
            </a:xfrm>
            <a:custGeom>
              <a:avLst/>
              <a:gdLst/>
              <a:ahLst/>
              <a:cxnLst/>
              <a:rect r="r" b="b" t="t" l="l"/>
              <a:pathLst>
                <a:path h="2676525" w="7521829">
                  <a:moveTo>
                    <a:pt x="0" y="0"/>
                  </a:moveTo>
                  <a:lnTo>
                    <a:pt x="7521829" y="0"/>
                  </a:lnTo>
                  <a:lnTo>
                    <a:pt x="7521829" y="2676525"/>
                  </a:lnTo>
                  <a:lnTo>
                    <a:pt x="0" y="2676525"/>
                  </a:lnTo>
                  <a:lnTo>
                    <a:pt x="0" y="0"/>
                  </a:lnTo>
                  <a:close/>
                </a:path>
              </a:pathLst>
            </a:custGeom>
            <a:blipFill>
              <a:blip r:embed="rId6"/>
              <a:stretch>
                <a:fillRect l="-8581" t="0" r="-8582" b="0"/>
              </a:stretch>
            </a:blipFill>
          </p:spPr>
        </p:sp>
      </p:grpSp>
      <p:sp>
        <p:nvSpPr>
          <p:cNvPr name="AutoShape 16" id="16"/>
          <p:cNvSpPr/>
          <p:nvPr/>
        </p:nvSpPr>
        <p:spPr>
          <a:xfrm rot="9780">
            <a:off x="1252585" y="21960573"/>
            <a:ext cx="18912154" cy="0"/>
          </a:xfrm>
          <a:prstGeom prst="line">
            <a:avLst/>
          </a:prstGeom>
          <a:ln cap="rnd" w="19050">
            <a:solidFill>
              <a:srgbClr val="6D6D87"/>
            </a:solidFill>
            <a:prstDash val="solid"/>
            <a:headEnd type="none" len="sm" w="sm"/>
            <a:tailEnd type="none" len="sm" w="sm"/>
          </a:ln>
        </p:spPr>
      </p:sp>
      <p:sp>
        <p:nvSpPr>
          <p:cNvPr name="AutoShape 17" id="17"/>
          <p:cNvSpPr/>
          <p:nvPr/>
        </p:nvSpPr>
        <p:spPr>
          <a:xfrm rot="-5287020">
            <a:off x="1882178" y="21502659"/>
            <a:ext cx="1640891" cy="0"/>
          </a:xfrm>
          <a:prstGeom prst="line">
            <a:avLst/>
          </a:prstGeom>
          <a:ln cap="rnd" w="19050">
            <a:solidFill>
              <a:srgbClr val="6D6D87"/>
            </a:solidFill>
            <a:prstDash val="solid"/>
            <a:headEnd type="none" len="sm" w="sm"/>
            <a:tailEnd type="none" len="sm" w="sm"/>
          </a:ln>
        </p:spPr>
      </p:sp>
      <p:sp>
        <p:nvSpPr>
          <p:cNvPr name="AutoShape 18" id="18"/>
          <p:cNvSpPr/>
          <p:nvPr/>
        </p:nvSpPr>
        <p:spPr>
          <a:xfrm rot="-5287020">
            <a:off x="5314083" y="22295710"/>
            <a:ext cx="1640891" cy="0"/>
          </a:xfrm>
          <a:prstGeom prst="line">
            <a:avLst/>
          </a:prstGeom>
          <a:ln cap="rnd" w="19050">
            <a:solidFill>
              <a:srgbClr val="6D6D87"/>
            </a:solidFill>
            <a:prstDash val="solid"/>
            <a:headEnd type="none" len="sm" w="sm"/>
            <a:tailEnd type="none" len="sm" w="sm"/>
          </a:ln>
        </p:spPr>
      </p:sp>
      <p:sp>
        <p:nvSpPr>
          <p:cNvPr name="AutoShape 19" id="19"/>
          <p:cNvSpPr/>
          <p:nvPr/>
        </p:nvSpPr>
        <p:spPr>
          <a:xfrm rot="-5287020">
            <a:off x="8737168" y="21513765"/>
            <a:ext cx="1640891" cy="0"/>
          </a:xfrm>
          <a:prstGeom prst="line">
            <a:avLst/>
          </a:prstGeom>
          <a:ln cap="rnd" w="19050">
            <a:solidFill>
              <a:srgbClr val="6D6D87"/>
            </a:solidFill>
            <a:prstDash val="solid"/>
            <a:headEnd type="none" len="sm" w="sm"/>
            <a:tailEnd type="none" len="sm" w="sm"/>
          </a:ln>
        </p:spPr>
      </p:sp>
      <p:sp>
        <p:nvSpPr>
          <p:cNvPr name="AutoShape 20" id="20"/>
          <p:cNvSpPr/>
          <p:nvPr/>
        </p:nvSpPr>
        <p:spPr>
          <a:xfrm rot="-5287020">
            <a:off x="12160263" y="22241504"/>
            <a:ext cx="1640891" cy="0"/>
          </a:xfrm>
          <a:prstGeom prst="line">
            <a:avLst/>
          </a:prstGeom>
          <a:ln cap="rnd" w="19050">
            <a:solidFill>
              <a:srgbClr val="6D6D87"/>
            </a:solidFill>
            <a:prstDash val="solid"/>
            <a:headEnd type="none" len="sm" w="sm"/>
            <a:tailEnd type="none" len="sm" w="sm"/>
          </a:ln>
        </p:spPr>
      </p:sp>
      <p:sp>
        <p:nvSpPr>
          <p:cNvPr name="AutoShape 21" id="21"/>
          <p:cNvSpPr/>
          <p:nvPr/>
        </p:nvSpPr>
        <p:spPr>
          <a:xfrm rot="-5287020">
            <a:off x="15583348" y="21405952"/>
            <a:ext cx="1640891" cy="0"/>
          </a:xfrm>
          <a:prstGeom prst="line">
            <a:avLst/>
          </a:prstGeom>
          <a:ln cap="rnd" w="19050">
            <a:solidFill>
              <a:srgbClr val="6D6D87"/>
            </a:solidFill>
            <a:prstDash val="solid"/>
            <a:headEnd type="none" len="sm" w="sm"/>
            <a:tailEnd type="none" len="sm" w="sm"/>
          </a:ln>
        </p:spPr>
      </p:sp>
      <p:sp>
        <p:nvSpPr>
          <p:cNvPr name="AutoShape 22" id="22"/>
          <p:cNvSpPr/>
          <p:nvPr/>
        </p:nvSpPr>
        <p:spPr>
          <a:xfrm rot="-5287020">
            <a:off x="19006442" y="22306807"/>
            <a:ext cx="1640891" cy="0"/>
          </a:xfrm>
          <a:prstGeom prst="line">
            <a:avLst/>
          </a:prstGeom>
          <a:ln cap="rnd" w="19050">
            <a:solidFill>
              <a:srgbClr val="6D6D87"/>
            </a:solidFill>
            <a:prstDash val="solid"/>
            <a:headEnd type="none" len="sm" w="sm"/>
            <a:tailEnd type="none" len="sm" w="sm"/>
          </a:ln>
        </p:spPr>
      </p:sp>
      <p:sp>
        <p:nvSpPr>
          <p:cNvPr name="Freeform 23" id="23"/>
          <p:cNvSpPr/>
          <p:nvPr/>
        </p:nvSpPr>
        <p:spPr>
          <a:xfrm flipH="false" flipV="false" rot="0">
            <a:off x="3715531" y="25215304"/>
            <a:ext cx="1347397" cy="1347397"/>
          </a:xfrm>
          <a:custGeom>
            <a:avLst/>
            <a:gdLst/>
            <a:ahLst/>
            <a:cxnLst/>
            <a:rect r="r" b="b" t="t" l="l"/>
            <a:pathLst>
              <a:path h="1347397" w="1347397">
                <a:moveTo>
                  <a:pt x="0" y="0"/>
                </a:moveTo>
                <a:lnTo>
                  <a:pt x="1347397" y="0"/>
                </a:lnTo>
                <a:lnTo>
                  <a:pt x="1347397" y="1347397"/>
                </a:lnTo>
                <a:lnTo>
                  <a:pt x="0" y="134739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24" id="24"/>
          <p:cNvGrpSpPr/>
          <p:nvPr/>
        </p:nvGrpSpPr>
        <p:grpSpPr>
          <a:xfrm rot="0">
            <a:off x="10000993" y="25215304"/>
            <a:ext cx="1391012" cy="1391012"/>
            <a:chOff x="0" y="0"/>
            <a:chExt cx="1854683" cy="1854683"/>
          </a:xfrm>
        </p:grpSpPr>
        <p:sp>
          <p:nvSpPr>
            <p:cNvPr name="Freeform 25" id="25"/>
            <p:cNvSpPr/>
            <p:nvPr/>
          </p:nvSpPr>
          <p:spPr>
            <a:xfrm flipH="false" flipV="false" rot="0">
              <a:off x="0" y="0"/>
              <a:ext cx="1854708" cy="1854708"/>
            </a:xfrm>
            <a:custGeom>
              <a:avLst/>
              <a:gdLst/>
              <a:ahLst/>
              <a:cxnLst/>
              <a:rect r="r" b="b" t="t" l="l"/>
              <a:pathLst>
                <a:path h="1854708" w="1854708">
                  <a:moveTo>
                    <a:pt x="0" y="0"/>
                  </a:moveTo>
                  <a:lnTo>
                    <a:pt x="1854708" y="0"/>
                  </a:lnTo>
                  <a:lnTo>
                    <a:pt x="1854708" y="1854708"/>
                  </a:lnTo>
                  <a:lnTo>
                    <a:pt x="0" y="1854708"/>
                  </a:lnTo>
                  <a:lnTo>
                    <a:pt x="0" y="0"/>
                  </a:lnTo>
                  <a:close/>
                </a:path>
              </a:pathLst>
            </a:custGeom>
            <a:blipFill>
              <a:blip r:embed="rId9"/>
              <a:stretch>
                <a:fillRect l="0" t="0" r="1" b="1"/>
              </a:stretch>
            </a:blipFill>
          </p:spPr>
        </p:sp>
      </p:grpSp>
      <p:grpSp>
        <p:nvGrpSpPr>
          <p:cNvPr name="Group 26" id="26"/>
          <p:cNvGrpSpPr/>
          <p:nvPr/>
        </p:nvGrpSpPr>
        <p:grpSpPr>
          <a:xfrm rot="0">
            <a:off x="16286969" y="25171698"/>
            <a:ext cx="1391012" cy="1391012"/>
            <a:chOff x="0" y="0"/>
            <a:chExt cx="1854683" cy="1854683"/>
          </a:xfrm>
        </p:grpSpPr>
        <p:sp>
          <p:nvSpPr>
            <p:cNvPr name="Freeform 27" id="27"/>
            <p:cNvSpPr/>
            <p:nvPr/>
          </p:nvSpPr>
          <p:spPr>
            <a:xfrm flipH="false" flipV="false" rot="0">
              <a:off x="0" y="0"/>
              <a:ext cx="1854708" cy="1854708"/>
            </a:xfrm>
            <a:custGeom>
              <a:avLst/>
              <a:gdLst/>
              <a:ahLst/>
              <a:cxnLst/>
              <a:rect r="r" b="b" t="t" l="l"/>
              <a:pathLst>
                <a:path h="1854708" w="1854708">
                  <a:moveTo>
                    <a:pt x="0" y="0"/>
                  </a:moveTo>
                  <a:lnTo>
                    <a:pt x="1854708" y="0"/>
                  </a:lnTo>
                  <a:lnTo>
                    <a:pt x="1854708" y="1854708"/>
                  </a:lnTo>
                  <a:lnTo>
                    <a:pt x="0" y="1854708"/>
                  </a:lnTo>
                  <a:lnTo>
                    <a:pt x="0" y="0"/>
                  </a:lnTo>
                  <a:close/>
                </a:path>
              </a:pathLst>
            </a:custGeom>
            <a:blipFill>
              <a:blip r:embed="rId10"/>
              <a:stretch>
                <a:fillRect l="0" t="0" r="1" b="1"/>
              </a:stretch>
            </a:blipFill>
          </p:spPr>
        </p:sp>
      </p:grpSp>
      <p:sp>
        <p:nvSpPr>
          <p:cNvPr name="TextBox 28" id="28"/>
          <p:cNvSpPr txBox="true"/>
          <p:nvPr/>
        </p:nvSpPr>
        <p:spPr>
          <a:xfrm rot="0">
            <a:off x="1383992" y="15200128"/>
            <a:ext cx="7680903" cy="3392319"/>
          </a:xfrm>
          <a:prstGeom prst="rect">
            <a:avLst/>
          </a:prstGeom>
        </p:spPr>
        <p:txBody>
          <a:bodyPr anchor="t" rtlCol="false" tIns="0" lIns="0" bIns="0" rIns="0">
            <a:spAutoFit/>
          </a:bodyPr>
          <a:lstStyle/>
          <a:p>
            <a:pPr algn="l">
              <a:lnSpc>
                <a:spcPts val="5370"/>
              </a:lnSpc>
            </a:pPr>
            <a:r>
              <a:rPr lang="en-US" sz="3834" spc="93">
                <a:solidFill>
                  <a:srgbClr val="454F93"/>
                </a:solidFill>
                <a:latin typeface="Inter 1"/>
                <a:ea typeface="Inter 1"/>
                <a:cs typeface="Inter 1"/>
                <a:sym typeface="Inter 1"/>
              </a:rPr>
              <a:t>Consultez le projet du Club</a:t>
            </a:r>
          </a:p>
          <a:p>
            <a:pPr algn="l">
              <a:lnSpc>
                <a:spcPts val="5370"/>
              </a:lnSpc>
            </a:pPr>
          </a:p>
          <a:p>
            <a:pPr algn="l">
              <a:lnSpc>
                <a:spcPts val="5370"/>
              </a:lnSpc>
            </a:pPr>
          </a:p>
          <a:p>
            <a:pPr algn="l">
              <a:lnSpc>
                <a:spcPts val="5370"/>
              </a:lnSpc>
            </a:pPr>
            <a:r>
              <a:rPr lang="en-US" sz="3834" spc="93">
                <a:solidFill>
                  <a:srgbClr val="454F93"/>
                </a:solidFill>
                <a:latin typeface="Inter 1"/>
                <a:ea typeface="Inter 1"/>
                <a:cs typeface="Inter 1"/>
                <a:sym typeface="Inter 1"/>
              </a:rPr>
              <a:t>Découvrez les membres de l’équipe dirigeante</a:t>
            </a:r>
          </a:p>
        </p:txBody>
      </p:sp>
      <p:grpSp>
        <p:nvGrpSpPr>
          <p:cNvPr name="Group 29" id="29"/>
          <p:cNvGrpSpPr/>
          <p:nvPr/>
        </p:nvGrpSpPr>
        <p:grpSpPr>
          <a:xfrm rot="0">
            <a:off x="8205654" y="14684197"/>
            <a:ext cx="2236489" cy="2236489"/>
            <a:chOff x="0" y="0"/>
            <a:chExt cx="2981985" cy="2981985"/>
          </a:xfrm>
        </p:grpSpPr>
        <p:sp>
          <p:nvSpPr>
            <p:cNvPr name="Freeform 30" id="30"/>
            <p:cNvSpPr/>
            <p:nvPr/>
          </p:nvSpPr>
          <p:spPr>
            <a:xfrm flipH="false" flipV="false" rot="0">
              <a:off x="0" y="0"/>
              <a:ext cx="2981960" cy="2981960"/>
            </a:xfrm>
            <a:custGeom>
              <a:avLst/>
              <a:gdLst/>
              <a:ahLst/>
              <a:cxnLst/>
              <a:rect r="r" b="b" t="t" l="l"/>
              <a:pathLst>
                <a:path h="2981960" w="2981960">
                  <a:moveTo>
                    <a:pt x="0" y="0"/>
                  </a:moveTo>
                  <a:lnTo>
                    <a:pt x="2981960" y="0"/>
                  </a:lnTo>
                  <a:lnTo>
                    <a:pt x="2981960" y="2981960"/>
                  </a:lnTo>
                  <a:lnTo>
                    <a:pt x="0" y="2981960"/>
                  </a:lnTo>
                  <a:lnTo>
                    <a:pt x="0" y="0"/>
                  </a:lnTo>
                  <a:close/>
                </a:path>
              </a:pathLst>
            </a:custGeom>
            <a:blipFill>
              <a:blip r:embed="rId11"/>
              <a:stretch>
                <a:fillRect l="0" t="0" r="0" b="0"/>
              </a:stretch>
            </a:blipFill>
          </p:spPr>
        </p:sp>
      </p:grpSp>
      <p:grpSp>
        <p:nvGrpSpPr>
          <p:cNvPr name="Group 31" id="31"/>
          <p:cNvGrpSpPr/>
          <p:nvPr/>
        </p:nvGrpSpPr>
        <p:grpSpPr>
          <a:xfrm rot="0">
            <a:off x="8205654" y="17222419"/>
            <a:ext cx="2206828" cy="2206828"/>
            <a:chOff x="0" y="0"/>
            <a:chExt cx="2942438" cy="2942438"/>
          </a:xfrm>
        </p:grpSpPr>
        <p:sp>
          <p:nvSpPr>
            <p:cNvPr name="Freeform 32" id="32"/>
            <p:cNvSpPr/>
            <p:nvPr/>
          </p:nvSpPr>
          <p:spPr>
            <a:xfrm flipH="false" flipV="false" rot="0">
              <a:off x="0" y="0"/>
              <a:ext cx="2942463" cy="2942463"/>
            </a:xfrm>
            <a:custGeom>
              <a:avLst/>
              <a:gdLst/>
              <a:ahLst/>
              <a:cxnLst/>
              <a:rect r="r" b="b" t="t" l="l"/>
              <a:pathLst>
                <a:path h="2942463" w="2942463">
                  <a:moveTo>
                    <a:pt x="0" y="0"/>
                  </a:moveTo>
                  <a:lnTo>
                    <a:pt x="2942463" y="0"/>
                  </a:lnTo>
                  <a:lnTo>
                    <a:pt x="2942463" y="2942463"/>
                  </a:lnTo>
                  <a:lnTo>
                    <a:pt x="0" y="2942463"/>
                  </a:lnTo>
                  <a:lnTo>
                    <a:pt x="0" y="0"/>
                  </a:lnTo>
                  <a:close/>
                </a:path>
              </a:pathLst>
            </a:custGeom>
            <a:blipFill>
              <a:blip r:embed="rId11"/>
              <a:stretch>
                <a:fillRect l="0" t="0" r="0" b="0"/>
              </a:stretch>
            </a:blipFill>
          </p:spPr>
        </p:sp>
      </p:grpSp>
      <p:sp>
        <p:nvSpPr>
          <p:cNvPr name="TextBox 33" id="33"/>
          <p:cNvSpPr txBox="true"/>
          <p:nvPr/>
        </p:nvSpPr>
        <p:spPr>
          <a:xfrm rot="0">
            <a:off x="2702624" y="8063084"/>
            <a:ext cx="6267098" cy="1223010"/>
          </a:xfrm>
          <a:prstGeom prst="rect">
            <a:avLst/>
          </a:prstGeom>
        </p:spPr>
        <p:txBody>
          <a:bodyPr anchor="t" rtlCol="false" tIns="0" lIns="0" bIns="0" rIns="0">
            <a:spAutoFit/>
          </a:bodyPr>
          <a:lstStyle/>
          <a:p>
            <a:pPr algn="ctr">
              <a:lnSpc>
                <a:spcPts val="9239"/>
              </a:lnSpc>
            </a:pPr>
            <a:r>
              <a:rPr lang="en-US" b="true" sz="6599" spc="-447">
                <a:solidFill>
                  <a:srgbClr val="6D6D87"/>
                </a:solidFill>
                <a:latin typeface="Cardo Bold"/>
                <a:ea typeface="Cardo Bold"/>
                <a:cs typeface="Cardo Bold"/>
                <a:sym typeface="Cardo Bold"/>
              </a:rPr>
              <a:t>Notre philosophie</a:t>
            </a:r>
          </a:p>
        </p:txBody>
      </p:sp>
      <p:sp>
        <p:nvSpPr>
          <p:cNvPr name="TextBox 34" id="34"/>
          <p:cNvSpPr txBox="true"/>
          <p:nvPr/>
        </p:nvSpPr>
        <p:spPr>
          <a:xfrm rot="0">
            <a:off x="12380728" y="8137455"/>
            <a:ext cx="6267098" cy="1223010"/>
          </a:xfrm>
          <a:prstGeom prst="rect">
            <a:avLst/>
          </a:prstGeom>
        </p:spPr>
        <p:txBody>
          <a:bodyPr anchor="t" rtlCol="false" tIns="0" lIns="0" bIns="0" rIns="0">
            <a:spAutoFit/>
          </a:bodyPr>
          <a:lstStyle/>
          <a:p>
            <a:pPr algn="ctr">
              <a:lnSpc>
                <a:spcPts val="9239"/>
              </a:lnSpc>
            </a:pPr>
            <a:r>
              <a:rPr lang="en-US" b="true" sz="6599" spc="-447">
                <a:solidFill>
                  <a:srgbClr val="6D6D87"/>
                </a:solidFill>
                <a:latin typeface="Cardo Bold"/>
                <a:ea typeface="Cardo Bold"/>
                <a:cs typeface="Cardo Bold"/>
                <a:sym typeface="Cardo Bold"/>
              </a:rPr>
              <a:t>Chiffres clés</a:t>
            </a:r>
          </a:p>
        </p:txBody>
      </p:sp>
      <p:sp>
        <p:nvSpPr>
          <p:cNvPr name="TextBox 35" id="35"/>
          <p:cNvSpPr txBox="true"/>
          <p:nvPr/>
        </p:nvSpPr>
        <p:spPr>
          <a:xfrm rot="0">
            <a:off x="12989557" y="10017871"/>
            <a:ext cx="2947178" cy="971950"/>
          </a:xfrm>
          <a:prstGeom prst="rect">
            <a:avLst/>
          </a:prstGeom>
        </p:spPr>
        <p:txBody>
          <a:bodyPr anchor="t" rtlCol="false" tIns="0" lIns="0" bIns="0" rIns="0">
            <a:spAutoFit/>
          </a:bodyPr>
          <a:lstStyle/>
          <a:p>
            <a:pPr algn="r">
              <a:lnSpc>
                <a:spcPts val="7422"/>
              </a:lnSpc>
            </a:pPr>
            <a:r>
              <a:rPr lang="en-US" sz="5300" spc="130">
                <a:solidFill>
                  <a:srgbClr val="454F93"/>
                </a:solidFill>
                <a:latin typeface="Anton"/>
                <a:ea typeface="Anton"/>
                <a:cs typeface="Anton"/>
                <a:sym typeface="Anton"/>
              </a:rPr>
              <a:t>CHIFFRES</a:t>
            </a:r>
          </a:p>
        </p:txBody>
      </p:sp>
      <p:sp>
        <p:nvSpPr>
          <p:cNvPr name="TextBox 36" id="36"/>
          <p:cNvSpPr txBox="true"/>
          <p:nvPr/>
        </p:nvSpPr>
        <p:spPr>
          <a:xfrm rot="0">
            <a:off x="5652087" y="18630338"/>
            <a:ext cx="14485668" cy="1129570"/>
          </a:xfrm>
          <a:prstGeom prst="rect">
            <a:avLst/>
          </a:prstGeom>
        </p:spPr>
        <p:txBody>
          <a:bodyPr anchor="t" rtlCol="false" tIns="0" lIns="0" bIns="0" rIns="0">
            <a:spAutoFit/>
          </a:bodyPr>
          <a:lstStyle/>
          <a:p>
            <a:pPr algn="r">
              <a:lnSpc>
                <a:spcPts val="8446"/>
              </a:lnSpc>
            </a:pPr>
            <a:r>
              <a:rPr lang="en-US" b="true" sz="6033" spc="-407">
                <a:solidFill>
                  <a:srgbClr val="6D6D87"/>
                </a:solidFill>
                <a:latin typeface="Cardo Bold"/>
                <a:ea typeface="Cardo Bold"/>
                <a:cs typeface="Cardo Bold"/>
                <a:sym typeface="Cardo Bold"/>
              </a:rPr>
              <a:t>Temps Forts</a:t>
            </a:r>
          </a:p>
        </p:txBody>
      </p:sp>
      <p:sp>
        <p:nvSpPr>
          <p:cNvPr name="TextBox 37" id="37"/>
          <p:cNvSpPr txBox="true"/>
          <p:nvPr/>
        </p:nvSpPr>
        <p:spPr>
          <a:xfrm rot="0">
            <a:off x="1227896" y="22340811"/>
            <a:ext cx="3378937" cy="936079"/>
          </a:xfrm>
          <a:prstGeom prst="rect">
            <a:avLst/>
          </a:prstGeom>
        </p:spPr>
        <p:txBody>
          <a:bodyPr anchor="t" rtlCol="false" tIns="0" lIns="0" bIns="0" rIns="0">
            <a:spAutoFit/>
          </a:bodyPr>
          <a:lstStyle/>
          <a:p>
            <a:pPr algn="ctr">
              <a:lnSpc>
                <a:spcPts val="2447"/>
              </a:lnSpc>
            </a:pPr>
            <a:r>
              <a:rPr lang="en-US" b="true" sz="1748" spc="42">
                <a:solidFill>
                  <a:srgbClr val="454F93"/>
                </a:solidFill>
                <a:latin typeface="Inter 1 Bold"/>
                <a:ea typeface="Inter 1 Bold"/>
                <a:cs typeface="Inter 1 Bold"/>
                <a:sym typeface="Inter 1 Bold"/>
              </a:rPr>
              <a:t>3/4 MOMENTS CLES (TOURNOI, JOURNÉE COHÉSION, AG ETC.)</a:t>
            </a:r>
          </a:p>
        </p:txBody>
      </p:sp>
      <p:sp>
        <p:nvSpPr>
          <p:cNvPr name="TextBox 38" id="38"/>
          <p:cNvSpPr txBox="true"/>
          <p:nvPr/>
        </p:nvSpPr>
        <p:spPr>
          <a:xfrm rot="0">
            <a:off x="3715531" y="26722835"/>
            <a:ext cx="2418998" cy="293494"/>
          </a:xfrm>
          <a:prstGeom prst="rect">
            <a:avLst/>
          </a:prstGeom>
        </p:spPr>
        <p:txBody>
          <a:bodyPr anchor="t" rtlCol="false" tIns="0" lIns="0" bIns="0" rIns="0">
            <a:spAutoFit/>
          </a:bodyPr>
          <a:lstStyle/>
          <a:p>
            <a:pPr algn="l">
              <a:lnSpc>
                <a:spcPts val="2051"/>
              </a:lnSpc>
            </a:pPr>
            <a:r>
              <a:rPr lang="en-US" b="true" sz="1465" spc="33">
                <a:solidFill>
                  <a:srgbClr val="6D6D87"/>
                </a:solidFill>
                <a:latin typeface="Inter 1 Bold"/>
                <a:ea typeface="Inter 1 Bold"/>
                <a:cs typeface="Inter 1 Bold"/>
                <a:sym typeface="Inter 1 Bold"/>
              </a:rPr>
              <a:t>vos réseaux</a:t>
            </a:r>
          </a:p>
        </p:txBody>
      </p:sp>
      <p:sp>
        <p:nvSpPr>
          <p:cNvPr name="TextBox 39" id="39"/>
          <p:cNvSpPr txBox="true"/>
          <p:nvPr/>
        </p:nvSpPr>
        <p:spPr>
          <a:xfrm rot="0">
            <a:off x="6134529" y="26704223"/>
            <a:ext cx="2930376"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40" id="40"/>
          <p:cNvSpPr txBox="true"/>
          <p:nvPr/>
        </p:nvSpPr>
        <p:spPr>
          <a:xfrm rot="0">
            <a:off x="9557614" y="26726436"/>
            <a:ext cx="2327100"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41" id="41"/>
          <p:cNvSpPr txBox="true"/>
          <p:nvPr/>
        </p:nvSpPr>
        <p:spPr>
          <a:xfrm rot="0">
            <a:off x="12369870" y="26704223"/>
            <a:ext cx="2738056"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42" id="42"/>
          <p:cNvSpPr txBox="true"/>
          <p:nvPr/>
        </p:nvSpPr>
        <p:spPr>
          <a:xfrm rot="0">
            <a:off x="14921627" y="26704223"/>
            <a:ext cx="2730675" cy="293494"/>
          </a:xfrm>
          <a:prstGeom prst="rect">
            <a:avLst/>
          </a:prstGeom>
        </p:spPr>
        <p:txBody>
          <a:bodyPr anchor="t" rtlCol="false" tIns="0" lIns="0" bIns="0" rIns="0">
            <a:spAutoFit/>
          </a:bodyPr>
          <a:lstStyle/>
          <a:p>
            <a:pPr algn="r">
              <a:lnSpc>
                <a:spcPts val="2051"/>
              </a:lnSpc>
            </a:pPr>
            <a:r>
              <a:rPr lang="en-US" b="true" sz="1465" spc="33">
                <a:solidFill>
                  <a:srgbClr val="6D6D87"/>
                </a:solidFill>
                <a:latin typeface="Inter 1 Bold"/>
                <a:ea typeface="Inter 1 Bold"/>
                <a:cs typeface="Inter 1 Bold"/>
                <a:sym typeface="Inter 1 Bold"/>
              </a:rPr>
              <a:t>...</a:t>
            </a:r>
          </a:p>
        </p:txBody>
      </p:sp>
      <p:sp>
        <p:nvSpPr>
          <p:cNvPr name="TextBox 43" id="43"/>
          <p:cNvSpPr txBox="true"/>
          <p:nvPr/>
        </p:nvSpPr>
        <p:spPr>
          <a:xfrm rot="0">
            <a:off x="1121959" y="23319657"/>
            <a:ext cx="3161338" cy="343748"/>
          </a:xfrm>
          <a:prstGeom prst="rect">
            <a:avLst/>
          </a:prstGeom>
        </p:spPr>
        <p:txBody>
          <a:bodyPr anchor="t" rtlCol="false" tIns="0" lIns="0" bIns="0" rIns="0">
            <a:spAutoFit/>
          </a:bodyPr>
          <a:lstStyle/>
          <a:p>
            <a:pPr algn="ctr">
              <a:lnSpc>
                <a:spcPts val="2447"/>
              </a:lnSpc>
            </a:pPr>
            <a:r>
              <a:rPr lang="en-US" sz="1748" i="true" spc="42">
                <a:solidFill>
                  <a:srgbClr val="454F93"/>
                </a:solidFill>
                <a:latin typeface="Inter 1 Italics"/>
                <a:ea typeface="Inter 1 Italics"/>
                <a:cs typeface="Inter 1 Italics"/>
                <a:sym typeface="Inter 1 Italics"/>
              </a:rPr>
              <a:t>date 2025</a:t>
            </a:r>
          </a:p>
        </p:txBody>
      </p:sp>
      <p:sp>
        <p:nvSpPr>
          <p:cNvPr name="TextBox 44" id="44"/>
          <p:cNvSpPr txBox="true"/>
          <p:nvPr/>
        </p:nvSpPr>
        <p:spPr>
          <a:xfrm rot="0">
            <a:off x="10412482" y="1805788"/>
            <a:ext cx="14485668" cy="1129570"/>
          </a:xfrm>
          <a:prstGeom prst="rect">
            <a:avLst/>
          </a:prstGeom>
        </p:spPr>
        <p:txBody>
          <a:bodyPr anchor="t" rtlCol="false" tIns="0" lIns="0" bIns="0" rIns="0">
            <a:spAutoFit/>
          </a:bodyPr>
          <a:lstStyle/>
          <a:p>
            <a:pPr algn="ctr">
              <a:lnSpc>
                <a:spcPts val="8446"/>
              </a:lnSpc>
            </a:pPr>
            <a:r>
              <a:rPr lang="en-US" b="true" sz="6033" spc="-407">
                <a:solidFill>
                  <a:srgbClr val="6D6D87"/>
                </a:solidFill>
                <a:latin typeface="Cardo Bold"/>
                <a:ea typeface="Cardo Bold"/>
                <a:cs typeface="Cardo Bold"/>
                <a:sym typeface="Cardo Bold"/>
              </a:rPr>
              <a:t>Mot d’accueil</a:t>
            </a:r>
          </a:p>
        </p:txBody>
      </p:sp>
      <p:sp>
        <p:nvSpPr>
          <p:cNvPr name="TextBox 45" id="45"/>
          <p:cNvSpPr txBox="true"/>
          <p:nvPr/>
        </p:nvSpPr>
        <p:spPr>
          <a:xfrm rot="0">
            <a:off x="3033665" y="28476731"/>
            <a:ext cx="15325668" cy="763715"/>
          </a:xfrm>
          <a:prstGeom prst="rect">
            <a:avLst/>
          </a:prstGeom>
        </p:spPr>
        <p:txBody>
          <a:bodyPr anchor="t" rtlCol="false" tIns="0" lIns="0" bIns="0" rIns="0">
            <a:spAutoFit/>
          </a:bodyPr>
          <a:lstStyle/>
          <a:p>
            <a:pPr algn="ctr">
              <a:lnSpc>
                <a:spcPts val="6242"/>
              </a:lnSpc>
            </a:pPr>
            <a:r>
              <a:rPr lang="en-US" b="true" sz="5574" spc="138">
                <a:solidFill>
                  <a:srgbClr val="FFFFFF"/>
                </a:solidFill>
                <a:latin typeface="Cardo Bold"/>
                <a:ea typeface="Cardo Bold"/>
                <a:cs typeface="Cardo Bold"/>
                <a:sym typeface="Cardo Bold"/>
              </a:rPr>
              <a:t>CLUB</a:t>
            </a:r>
          </a:p>
        </p:txBody>
      </p:sp>
      <p:sp>
        <p:nvSpPr>
          <p:cNvPr name="TextBox 46" id="46"/>
          <p:cNvSpPr txBox="true"/>
          <p:nvPr/>
        </p:nvSpPr>
        <p:spPr>
          <a:xfrm rot="0">
            <a:off x="11391995" y="11209934"/>
            <a:ext cx="8515121" cy="2234403"/>
          </a:xfrm>
          <a:prstGeom prst="rect">
            <a:avLst/>
          </a:prstGeom>
        </p:spPr>
        <p:txBody>
          <a:bodyPr anchor="t" rtlCol="false" tIns="0" lIns="0" bIns="0" rIns="0">
            <a:spAutoFit/>
          </a:bodyPr>
          <a:lstStyle/>
          <a:p>
            <a:pPr algn="just">
              <a:lnSpc>
                <a:spcPts val="5834"/>
              </a:lnSpc>
            </a:pPr>
            <a:r>
              <a:rPr lang="en-US" sz="4168" spc="101">
                <a:solidFill>
                  <a:srgbClr val="454F93"/>
                </a:solidFill>
                <a:latin typeface="Inter 1"/>
                <a:ea typeface="Inter 1"/>
                <a:cs typeface="Inter 1"/>
                <a:sym typeface="Inter 1"/>
              </a:rPr>
              <a:t>Nombre de licenciés : 575 (dont 378 hommes, 197 femmes, 169 jeunes…) </a:t>
            </a:r>
          </a:p>
        </p:txBody>
      </p:sp>
      <p:sp>
        <p:nvSpPr>
          <p:cNvPr name="TextBox 47" id="47"/>
          <p:cNvSpPr txBox="true"/>
          <p:nvPr/>
        </p:nvSpPr>
        <p:spPr>
          <a:xfrm rot="0">
            <a:off x="1456106" y="9459049"/>
            <a:ext cx="8391963" cy="3026169"/>
          </a:xfrm>
          <a:prstGeom prst="rect">
            <a:avLst/>
          </a:prstGeom>
        </p:spPr>
        <p:txBody>
          <a:bodyPr anchor="t" rtlCol="false" tIns="0" lIns="0" bIns="0" rIns="0">
            <a:spAutoFit/>
          </a:bodyPr>
          <a:lstStyle/>
          <a:p>
            <a:pPr algn="ctr" marL="1525899" indent="-508633" lvl="2">
              <a:lnSpc>
                <a:spcPts val="4751"/>
              </a:lnSpc>
              <a:buFont typeface="Arial"/>
              <a:buChar char="⚬"/>
            </a:pPr>
            <a:r>
              <a:rPr lang="en-US" sz="3395" spc="84">
                <a:solidFill>
                  <a:srgbClr val="454F93"/>
                </a:solidFill>
                <a:latin typeface="Inter 1"/>
                <a:ea typeface="Inter 1"/>
                <a:cs typeface="Inter 1"/>
                <a:sym typeface="Inter 1"/>
              </a:rPr>
              <a:t>Continuer de développer le bénévolat au sein du club </a:t>
            </a:r>
          </a:p>
          <a:p>
            <a:pPr algn="ctr" marL="1525899" indent="-508633" lvl="2">
              <a:lnSpc>
                <a:spcPts val="4751"/>
              </a:lnSpc>
              <a:buFont typeface="Arial"/>
              <a:buChar char="⚬"/>
            </a:pPr>
            <a:r>
              <a:rPr lang="en-US" sz="3395" spc="84">
                <a:solidFill>
                  <a:srgbClr val="454F93"/>
                </a:solidFill>
                <a:latin typeface="Inter 1"/>
                <a:ea typeface="Inter 1"/>
                <a:cs typeface="Inter 1"/>
                <a:sym typeface="Inter 1"/>
              </a:rPr>
              <a:t>Créer du lien social à travers des valeurs communes qui rassemblent celles du sport </a:t>
            </a:r>
          </a:p>
        </p:txBody>
      </p:sp>
      <p:sp>
        <p:nvSpPr>
          <p:cNvPr name="TextBox 48" id="48"/>
          <p:cNvSpPr txBox="true"/>
          <p:nvPr/>
        </p:nvSpPr>
        <p:spPr>
          <a:xfrm rot="0">
            <a:off x="10721169" y="20329341"/>
            <a:ext cx="4544187" cy="654263"/>
          </a:xfrm>
          <a:prstGeom prst="rect">
            <a:avLst/>
          </a:prstGeom>
        </p:spPr>
        <p:txBody>
          <a:bodyPr anchor="t" rtlCol="false" tIns="0" lIns="0" bIns="0" rIns="0">
            <a:spAutoFit/>
          </a:bodyPr>
          <a:lstStyle/>
          <a:p>
            <a:pPr algn="ctr">
              <a:lnSpc>
                <a:spcPts val="4751"/>
              </a:lnSpc>
            </a:pPr>
            <a:r>
              <a:rPr lang="en-US" sz="3395" spc="84">
                <a:solidFill>
                  <a:srgbClr val="454F93"/>
                </a:solidFill>
                <a:latin typeface="Inter 1"/>
                <a:ea typeface="Inter 1"/>
                <a:cs typeface="Inter 1"/>
                <a:sym typeface="Inter 1"/>
              </a:rPr>
              <a:t>Grand prix de la ville</a:t>
            </a:r>
            <a:r>
              <a:rPr lang="en-US" sz="3395" spc="84">
                <a:solidFill>
                  <a:srgbClr val="000000"/>
                </a:solidFill>
                <a:latin typeface="Inter 1"/>
                <a:ea typeface="Inter 1"/>
                <a:cs typeface="Inter 1"/>
                <a:sym typeface="Inter 1"/>
              </a:rPr>
              <a:t> </a:t>
            </a:r>
          </a:p>
        </p:txBody>
      </p:sp>
      <p:sp>
        <p:nvSpPr>
          <p:cNvPr name="TextBox 49" id="49"/>
          <p:cNvSpPr txBox="true"/>
          <p:nvPr/>
        </p:nvSpPr>
        <p:spPr>
          <a:xfrm rot="0">
            <a:off x="7282996" y="22643182"/>
            <a:ext cx="4549235" cy="654263"/>
          </a:xfrm>
          <a:prstGeom prst="rect">
            <a:avLst/>
          </a:prstGeom>
        </p:spPr>
        <p:txBody>
          <a:bodyPr anchor="t" rtlCol="false" tIns="0" lIns="0" bIns="0" rIns="0">
            <a:spAutoFit/>
          </a:bodyPr>
          <a:lstStyle/>
          <a:p>
            <a:pPr algn="ctr">
              <a:lnSpc>
                <a:spcPts val="4751"/>
              </a:lnSpc>
            </a:pPr>
            <a:r>
              <a:rPr lang="en-US" sz="3395" spc="84">
                <a:solidFill>
                  <a:srgbClr val="454F93"/>
                </a:solidFill>
                <a:latin typeface="Inter 1"/>
                <a:ea typeface="Inter 1"/>
                <a:cs typeface="Inter 1"/>
                <a:sym typeface="Inter 1"/>
              </a:rPr>
              <a:t>Interclubs Nationaux</a:t>
            </a:r>
            <a:r>
              <a:rPr lang="en-US" sz="3395" spc="84">
                <a:solidFill>
                  <a:srgbClr val="000000"/>
                </a:solidFill>
                <a:latin typeface="Inter 1"/>
                <a:ea typeface="Inter 1"/>
                <a:cs typeface="Inter 1"/>
                <a:sym typeface="Inter 1"/>
              </a:rPr>
              <a:t> </a:t>
            </a:r>
          </a:p>
        </p:txBody>
      </p:sp>
      <p:sp>
        <p:nvSpPr>
          <p:cNvPr name="Freeform 50" id="50"/>
          <p:cNvSpPr/>
          <p:nvPr/>
        </p:nvSpPr>
        <p:spPr>
          <a:xfrm flipH="false" flipV="false" rot="0">
            <a:off x="2138400" y="333428"/>
            <a:ext cx="3192370" cy="3192370"/>
          </a:xfrm>
          <a:custGeom>
            <a:avLst/>
            <a:gdLst/>
            <a:ahLst/>
            <a:cxnLst/>
            <a:rect r="r" b="b" t="t" l="l"/>
            <a:pathLst>
              <a:path h="3192370" w="3192370">
                <a:moveTo>
                  <a:pt x="0" y="0"/>
                </a:moveTo>
                <a:lnTo>
                  <a:pt x="3192370" y="0"/>
                </a:lnTo>
                <a:lnTo>
                  <a:pt x="3192370" y="3192370"/>
                </a:lnTo>
                <a:lnTo>
                  <a:pt x="0" y="3192370"/>
                </a:lnTo>
                <a:lnTo>
                  <a:pt x="0" y="0"/>
                </a:lnTo>
                <a:close/>
              </a:path>
            </a:pathLst>
          </a:custGeom>
          <a:blipFill>
            <a:blip r:embed="rId12"/>
            <a:stretch>
              <a:fillRect l="0" t="0" r="0" b="0"/>
            </a:stretch>
          </a:blipFill>
        </p:spPr>
      </p:sp>
      <p:grpSp>
        <p:nvGrpSpPr>
          <p:cNvPr name="Group 51" id="51"/>
          <p:cNvGrpSpPr/>
          <p:nvPr/>
        </p:nvGrpSpPr>
        <p:grpSpPr>
          <a:xfrm rot="0">
            <a:off x="0" y="27386804"/>
            <a:ext cx="21384000" cy="2868997"/>
            <a:chOff x="0" y="0"/>
            <a:chExt cx="28512000" cy="3825329"/>
          </a:xfrm>
        </p:grpSpPr>
        <p:grpSp>
          <p:nvGrpSpPr>
            <p:cNvPr name="Group 52" id="52"/>
            <p:cNvGrpSpPr/>
            <p:nvPr/>
          </p:nvGrpSpPr>
          <p:grpSpPr>
            <a:xfrm rot="0">
              <a:off x="4983569" y="0"/>
              <a:ext cx="18556846" cy="3825329"/>
              <a:chOff x="0" y="0"/>
              <a:chExt cx="18556846" cy="3825329"/>
            </a:xfrm>
          </p:grpSpPr>
          <p:sp>
            <p:nvSpPr>
              <p:cNvPr name="Freeform 53" id="53"/>
              <p:cNvSpPr/>
              <p:nvPr/>
            </p:nvSpPr>
            <p:spPr>
              <a:xfrm flipH="false" flipV="false" rot="0">
                <a:off x="0" y="0"/>
                <a:ext cx="18556860" cy="3825367"/>
              </a:xfrm>
              <a:custGeom>
                <a:avLst/>
                <a:gdLst/>
                <a:ahLst/>
                <a:cxnLst/>
                <a:rect r="r" b="b" t="t" l="l"/>
                <a:pathLst>
                  <a:path h="3825367" w="18556860">
                    <a:moveTo>
                      <a:pt x="0" y="0"/>
                    </a:moveTo>
                    <a:lnTo>
                      <a:pt x="18556860" y="0"/>
                    </a:lnTo>
                    <a:lnTo>
                      <a:pt x="18556860" y="3825367"/>
                    </a:lnTo>
                    <a:lnTo>
                      <a:pt x="0" y="3825367"/>
                    </a:lnTo>
                    <a:close/>
                  </a:path>
                </a:pathLst>
              </a:custGeom>
              <a:solidFill>
                <a:srgbClr val="B3132B"/>
              </a:solidFill>
            </p:spPr>
          </p:sp>
        </p:grpSp>
        <p:sp>
          <p:nvSpPr>
            <p:cNvPr name="TextBox 54" id="54"/>
            <p:cNvSpPr txBox="true"/>
            <p:nvPr/>
          </p:nvSpPr>
          <p:spPr>
            <a:xfrm rot="0">
              <a:off x="0" y="1395386"/>
              <a:ext cx="28512000" cy="1082181"/>
            </a:xfrm>
            <a:prstGeom prst="rect">
              <a:avLst/>
            </a:prstGeom>
          </p:spPr>
          <p:txBody>
            <a:bodyPr anchor="t" rtlCol="false" tIns="0" lIns="0" bIns="0" rIns="0">
              <a:spAutoFit/>
            </a:bodyPr>
            <a:lstStyle/>
            <a:p>
              <a:pPr algn="ctr">
                <a:lnSpc>
                  <a:spcPts val="6242"/>
                </a:lnSpc>
              </a:pPr>
              <a:r>
                <a:rPr lang="en-US" b="true" sz="5574" spc="138">
                  <a:solidFill>
                    <a:srgbClr val="FFFFFF"/>
                  </a:solidFill>
                  <a:latin typeface="Cardo Bold"/>
                  <a:ea typeface="Cardo Bold"/>
                  <a:cs typeface="Cardo Bold"/>
                  <a:sym typeface="Cardo Bold"/>
                </a:rPr>
                <a:t>BADMINTON CLUB DES CHATS 😺</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28151" y="-1128151"/>
            <a:ext cx="23649280" cy="32512102"/>
          </a:xfrm>
          <a:custGeom>
            <a:avLst/>
            <a:gdLst/>
            <a:ahLst/>
            <a:cxnLst/>
            <a:rect r="r" b="b" t="t" l="l"/>
            <a:pathLst>
              <a:path h="32512102" w="23649280">
                <a:moveTo>
                  <a:pt x="0" y="0"/>
                </a:moveTo>
                <a:lnTo>
                  <a:pt x="23649280" y="0"/>
                </a:lnTo>
                <a:lnTo>
                  <a:pt x="23649280" y="32512102"/>
                </a:lnTo>
                <a:lnTo>
                  <a:pt x="0" y="325121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aphicFrame>
        <p:nvGraphicFramePr>
          <p:cNvPr name="Table 3" id="3"/>
          <p:cNvGraphicFramePr>
            <a:graphicFrameLocks noGrp="true"/>
          </p:cNvGraphicFramePr>
          <p:nvPr/>
        </p:nvGraphicFramePr>
        <p:xfrm>
          <a:off x="1383996" y="3860835"/>
          <a:ext cx="13692362" cy="6648522"/>
        </p:xfrm>
        <a:graphic>
          <a:graphicData uri="http://schemas.openxmlformats.org/drawingml/2006/table">
            <a:tbl>
              <a:tblPr/>
              <a:tblGrid>
                <a:gridCol w="4564121"/>
                <a:gridCol w="4564121"/>
                <a:gridCol w="4564121"/>
              </a:tblGrid>
              <a:tr h="1558800">
                <a:tc>
                  <a:txBody>
                    <a:bodyPr anchor="t" rtlCol="false"/>
                    <a:lstStyle/>
                    <a:p>
                      <a:pPr algn="ctr">
                        <a:lnSpc>
                          <a:spcPts val="4357"/>
                        </a:lnSpc>
                        <a:defRPr/>
                      </a:pPr>
                      <a:r>
                        <a:rPr lang="en-US" sz="3112" b="true">
                          <a:solidFill>
                            <a:srgbClr val="FFFFFF"/>
                          </a:solidFill>
                          <a:latin typeface="Inter 1 Bold"/>
                          <a:ea typeface="Inter 1 Bold"/>
                          <a:cs typeface="Inter 1 Bold"/>
                          <a:sym typeface="Inter 1 Bold"/>
                        </a:rPr>
                        <a:t>JOURS/ HORAIRES</a:t>
                      </a: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6C6C86"/>
                    </a:solidFill>
                  </a:tcPr>
                </a:tc>
                <a:tc>
                  <a:txBody>
                    <a:bodyPr anchor="t" rtlCol="false"/>
                    <a:lstStyle/>
                    <a:p>
                      <a:pPr algn="ctr">
                        <a:lnSpc>
                          <a:spcPts val="4357"/>
                        </a:lnSpc>
                        <a:defRPr/>
                      </a:pPr>
                      <a:r>
                        <a:rPr lang="en-US" sz="3112" b="true">
                          <a:solidFill>
                            <a:srgbClr val="FFFFFF"/>
                          </a:solidFill>
                          <a:latin typeface="Inter 1 Bold"/>
                          <a:ea typeface="Inter 1 Bold"/>
                          <a:cs typeface="Inter 1 Bold"/>
                          <a:sym typeface="Inter 1 Bold"/>
                        </a:rPr>
                        <a:t>PUBLIC</a:t>
                      </a: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6C6C86"/>
                    </a:solidFill>
                  </a:tcPr>
                </a:tc>
                <a:tc>
                  <a:txBody>
                    <a:bodyPr anchor="t" rtlCol="false"/>
                    <a:lstStyle/>
                    <a:p>
                      <a:pPr algn="ctr">
                        <a:lnSpc>
                          <a:spcPts val="4357"/>
                        </a:lnSpc>
                        <a:defRPr/>
                      </a:pPr>
                      <a:r>
                        <a:rPr lang="en-US" sz="3112" b="true">
                          <a:solidFill>
                            <a:srgbClr val="FFFFFF"/>
                          </a:solidFill>
                          <a:latin typeface="Inter 1 Bold"/>
                          <a:ea typeface="Inter 1 Bold"/>
                          <a:cs typeface="Inter 1 Bold"/>
                          <a:sym typeface="Inter 1 Bold"/>
                        </a:rPr>
                        <a:t>GYMNASE</a:t>
                      </a: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6C6C86"/>
                    </a:solidFill>
                  </a:tcPr>
                </a:tc>
              </a:tr>
              <a:tr h="1027847">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r h="1015469">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r h="1015469">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r h="1015469">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r h="1015469">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c>
                  <a:txBody>
                    <a:bodyPr anchor="t" rtlCol="false"/>
                    <a:lstStyle/>
                    <a:p>
                      <a:pPr algn="l">
                        <a:lnSpc>
                          <a:spcPts val="1679"/>
                        </a:lnSpc>
                        <a:defRPr/>
                      </a:pPr>
                      <a:endParaRPr lang="en-US" sz="1100"/>
                    </a:p>
                  </a:txBody>
                  <a:tcPr marL="47625" marR="47625" marT="47625" marB="47625" anchor="ctr">
                    <a:lnL cmpd="sng" algn="ctr" cap="flat" w="0">
                      <a:solidFill>
                        <a:srgbClr val="99ACFF"/>
                      </a:solidFill>
                      <a:prstDash val="solid"/>
                      <a:round/>
                      <a:headEnd type="none" w="med" len="med"/>
                      <a:tailEnd type="none" w="med" len="med"/>
                    </a:lnL>
                    <a:lnR cmpd="sng" algn="ctr" cap="flat" w="0">
                      <a:solidFill>
                        <a:srgbClr val="99ACFF"/>
                      </a:solidFill>
                      <a:prstDash val="solid"/>
                      <a:round/>
                      <a:headEnd type="none" w="med" len="med"/>
                      <a:tailEnd type="none" w="med" len="med"/>
                    </a:lnR>
                    <a:lnT cmpd="sng" algn="ctr" cap="flat" w="0">
                      <a:solidFill>
                        <a:srgbClr val="99ACFF"/>
                      </a:solidFill>
                      <a:prstDash val="solid"/>
                      <a:round/>
                      <a:headEnd type="none" w="med" len="med"/>
                      <a:tailEnd type="none" w="med" len="med"/>
                    </a:lnT>
                    <a:lnB cmpd="sng" algn="ctr" cap="flat" w="0">
                      <a:solidFill>
                        <a:srgbClr val="99ACFF"/>
                      </a:solidFill>
                      <a:prstDash val="solid"/>
                      <a:round/>
                      <a:headEnd type="none" w="med" len="med"/>
                      <a:tailEnd type="none" w="med" len="med"/>
                    </a:lnB>
                    <a:solidFill>
                      <a:srgbClr val="E3E3ED"/>
                    </a:solidFill>
                  </a:tcPr>
                </a:tc>
              </a:tr>
            </a:tbl>
          </a:graphicData>
        </a:graphic>
      </p:graphicFrame>
      <p:sp>
        <p:nvSpPr>
          <p:cNvPr name="TextBox 4" id="4"/>
          <p:cNvSpPr txBox="true"/>
          <p:nvPr/>
        </p:nvSpPr>
        <p:spPr>
          <a:xfrm rot="0">
            <a:off x="6134529" y="26704223"/>
            <a:ext cx="2930376"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5" id="5"/>
          <p:cNvSpPr txBox="true"/>
          <p:nvPr/>
        </p:nvSpPr>
        <p:spPr>
          <a:xfrm rot="0">
            <a:off x="9557614" y="26726436"/>
            <a:ext cx="2327100"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6" id="6"/>
          <p:cNvSpPr txBox="true"/>
          <p:nvPr/>
        </p:nvSpPr>
        <p:spPr>
          <a:xfrm rot="0">
            <a:off x="12369870" y="26704223"/>
            <a:ext cx="2738056"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7" id="7"/>
          <p:cNvSpPr txBox="true"/>
          <p:nvPr/>
        </p:nvSpPr>
        <p:spPr>
          <a:xfrm rot="0">
            <a:off x="14921627" y="26704223"/>
            <a:ext cx="2730675" cy="293494"/>
          </a:xfrm>
          <a:prstGeom prst="rect">
            <a:avLst/>
          </a:prstGeom>
        </p:spPr>
        <p:txBody>
          <a:bodyPr anchor="t" rtlCol="false" tIns="0" lIns="0" bIns="0" rIns="0">
            <a:spAutoFit/>
          </a:bodyPr>
          <a:lstStyle/>
          <a:p>
            <a:pPr algn="r">
              <a:lnSpc>
                <a:spcPts val="2051"/>
              </a:lnSpc>
            </a:pPr>
            <a:r>
              <a:rPr lang="en-US" b="true" sz="1465" spc="33">
                <a:solidFill>
                  <a:srgbClr val="6D6D87"/>
                </a:solidFill>
                <a:latin typeface="Inter 1 Bold"/>
                <a:ea typeface="Inter 1 Bold"/>
                <a:cs typeface="Inter 1 Bold"/>
                <a:sym typeface="Inter 1 Bold"/>
              </a:rPr>
              <a:t>...</a:t>
            </a:r>
          </a:p>
        </p:txBody>
      </p:sp>
      <p:sp>
        <p:nvSpPr>
          <p:cNvPr name="TextBox 8" id="8"/>
          <p:cNvSpPr txBox="true"/>
          <p:nvPr/>
        </p:nvSpPr>
        <p:spPr>
          <a:xfrm rot="0">
            <a:off x="9557614" y="1646987"/>
            <a:ext cx="14485668" cy="1129570"/>
          </a:xfrm>
          <a:prstGeom prst="rect">
            <a:avLst/>
          </a:prstGeom>
        </p:spPr>
        <p:txBody>
          <a:bodyPr anchor="t" rtlCol="false" tIns="0" lIns="0" bIns="0" rIns="0">
            <a:spAutoFit/>
          </a:bodyPr>
          <a:lstStyle/>
          <a:p>
            <a:pPr algn="ctr">
              <a:lnSpc>
                <a:spcPts val="8446"/>
              </a:lnSpc>
            </a:pPr>
            <a:r>
              <a:rPr lang="en-US" b="true" sz="6033" spc="-407">
                <a:solidFill>
                  <a:srgbClr val="6D6D87"/>
                </a:solidFill>
                <a:latin typeface="Cardo Bold"/>
                <a:ea typeface="Cardo Bold"/>
                <a:cs typeface="Cardo Bold"/>
                <a:sym typeface="Cardo Bold"/>
              </a:rPr>
              <a:t>Créneaux/ Gymnases</a:t>
            </a:r>
          </a:p>
        </p:txBody>
      </p:sp>
      <p:sp>
        <p:nvSpPr>
          <p:cNvPr name="TextBox 9" id="9"/>
          <p:cNvSpPr txBox="true"/>
          <p:nvPr/>
        </p:nvSpPr>
        <p:spPr>
          <a:xfrm rot="0">
            <a:off x="3033665" y="28476731"/>
            <a:ext cx="15325668" cy="763715"/>
          </a:xfrm>
          <a:prstGeom prst="rect">
            <a:avLst/>
          </a:prstGeom>
        </p:spPr>
        <p:txBody>
          <a:bodyPr anchor="t" rtlCol="false" tIns="0" lIns="0" bIns="0" rIns="0">
            <a:spAutoFit/>
          </a:bodyPr>
          <a:lstStyle/>
          <a:p>
            <a:pPr algn="ctr">
              <a:lnSpc>
                <a:spcPts val="6242"/>
              </a:lnSpc>
            </a:pPr>
            <a:r>
              <a:rPr lang="en-US" b="true" sz="5574" spc="138">
                <a:solidFill>
                  <a:srgbClr val="FFFFFF"/>
                </a:solidFill>
                <a:latin typeface="Cardo Bold"/>
                <a:ea typeface="Cardo Bold"/>
                <a:cs typeface="Cardo Bold"/>
                <a:sym typeface="Cardo Bold"/>
              </a:rPr>
              <a:t>CLUB</a:t>
            </a:r>
          </a:p>
        </p:txBody>
      </p:sp>
      <p:grpSp>
        <p:nvGrpSpPr>
          <p:cNvPr name="Group 10" id="10"/>
          <p:cNvGrpSpPr/>
          <p:nvPr/>
        </p:nvGrpSpPr>
        <p:grpSpPr>
          <a:xfrm rot="0">
            <a:off x="15607265" y="6761674"/>
            <a:ext cx="4489085" cy="4489085"/>
            <a:chOff x="0" y="0"/>
            <a:chExt cx="5985446" cy="5985446"/>
          </a:xfrm>
        </p:grpSpPr>
        <p:sp>
          <p:nvSpPr>
            <p:cNvPr name="Freeform 11" id="11"/>
            <p:cNvSpPr/>
            <p:nvPr/>
          </p:nvSpPr>
          <p:spPr>
            <a:xfrm flipH="false" flipV="false" rot="0">
              <a:off x="0" y="0"/>
              <a:ext cx="5985383" cy="5985383"/>
            </a:xfrm>
            <a:custGeom>
              <a:avLst/>
              <a:gdLst/>
              <a:ahLst/>
              <a:cxnLst/>
              <a:rect r="r" b="b" t="t" l="l"/>
              <a:pathLst>
                <a:path h="5985383" w="5985383">
                  <a:moveTo>
                    <a:pt x="0" y="0"/>
                  </a:moveTo>
                  <a:lnTo>
                    <a:pt x="5985383" y="0"/>
                  </a:lnTo>
                  <a:lnTo>
                    <a:pt x="5985383" y="5985383"/>
                  </a:lnTo>
                  <a:lnTo>
                    <a:pt x="0" y="5985383"/>
                  </a:lnTo>
                  <a:lnTo>
                    <a:pt x="0" y="0"/>
                  </a:lnTo>
                  <a:close/>
                </a:path>
              </a:pathLst>
            </a:custGeom>
            <a:blipFill>
              <a:blip r:embed="rId4"/>
              <a:stretch>
                <a:fillRect l="0" t="0" r="-1" b="-1"/>
              </a:stretch>
            </a:blipFill>
          </p:spPr>
        </p:sp>
      </p:grpSp>
      <p:sp>
        <p:nvSpPr>
          <p:cNvPr name="TextBox 12" id="12"/>
          <p:cNvSpPr txBox="true"/>
          <p:nvPr/>
        </p:nvSpPr>
        <p:spPr>
          <a:xfrm rot="0">
            <a:off x="15203405" y="5448129"/>
            <a:ext cx="5296814" cy="1268263"/>
          </a:xfrm>
          <a:prstGeom prst="rect">
            <a:avLst/>
          </a:prstGeom>
        </p:spPr>
        <p:txBody>
          <a:bodyPr anchor="t" rtlCol="false" tIns="0" lIns="0" bIns="0" rIns="0">
            <a:spAutoFit/>
          </a:bodyPr>
          <a:lstStyle/>
          <a:p>
            <a:pPr algn="ctr">
              <a:lnSpc>
                <a:spcPts val="5079"/>
              </a:lnSpc>
            </a:pPr>
            <a:r>
              <a:rPr lang="en-US" sz="3627" i="true" spc="90">
                <a:solidFill>
                  <a:srgbClr val="454F93"/>
                </a:solidFill>
                <a:latin typeface="Inter 1 Italics"/>
                <a:ea typeface="Inter 1 Italics"/>
                <a:cs typeface="Inter 1 Italics"/>
                <a:sym typeface="Inter 1 Italics"/>
              </a:rPr>
              <a:t>Consultez le détail de tous les créneaux</a:t>
            </a:r>
          </a:p>
        </p:txBody>
      </p:sp>
      <p:sp>
        <p:nvSpPr>
          <p:cNvPr name="TextBox 13" id="13"/>
          <p:cNvSpPr txBox="true"/>
          <p:nvPr/>
        </p:nvSpPr>
        <p:spPr>
          <a:xfrm rot="0">
            <a:off x="1078382" y="11159128"/>
            <a:ext cx="8848754" cy="648338"/>
          </a:xfrm>
          <a:prstGeom prst="rect">
            <a:avLst/>
          </a:prstGeom>
        </p:spPr>
        <p:txBody>
          <a:bodyPr anchor="t" rtlCol="false" tIns="0" lIns="0" bIns="0" rIns="0">
            <a:spAutoFit/>
          </a:bodyPr>
          <a:lstStyle/>
          <a:p>
            <a:pPr algn="ctr">
              <a:lnSpc>
                <a:spcPts val="5079"/>
              </a:lnSpc>
            </a:pPr>
            <a:r>
              <a:rPr lang="en-US" sz="3627" i="true" spc="90">
                <a:solidFill>
                  <a:srgbClr val="454F93"/>
                </a:solidFill>
                <a:latin typeface="Inter 1 Italics"/>
                <a:ea typeface="Inter 1 Italics"/>
                <a:cs typeface="Inter 1 Italics"/>
                <a:sym typeface="Inter 1 Italics"/>
              </a:rPr>
              <a:t> * Créneaux hors vacances scolaires </a:t>
            </a:r>
          </a:p>
        </p:txBody>
      </p:sp>
      <p:sp>
        <p:nvSpPr>
          <p:cNvPr name="TextBox 14" id="14"/>
          <p:cNvSpPr txBox="true"/>
          <p:nvPr/>
        </p:nvSpPr>
        <p:spPr>
          <a:xfrm rot="0">
            <a:off x="-2600954" y="13678995"/>
            <a:ext cx="14485668" cy="1129570"/>
          </a:xfrm>
          <a:prstGeom prst="rect">
            <a:avLst/>
          </a:prstGeom>
        </p:spPr>
        <p:txBody>
          <a:bodyPr anchor="t" rtlCol="false" tIns="0" lIns="0" bIns="0" rIns="0">
            <a:spAutoFit/>
          </a:bodyPr>
          <a:lstStyle/>
          <a:p>
            <a:pPr algn="ctr">
              <a:lnSpc>
                <a:spcPts val="8446"/>
              </a:lnSpc>
            </a:pPr>
            <a:r>
              <a:rPr lang="en-US" b="true" sz="6033" spc="-407">
                <a:solidFill>
                  <a:srgbClr val="6D6D87"/>
                </a:solidFill>
                <a:latin typeface="Cardo Bold"/>
                <a:ea typeface="Cardo Bold"/>
                <a:cs typeface="Cardo Bold"/>
                <a:sym typeface="Cardo Bold"/>
              </a:rPr>
              <a:t>Contacts importants</a:t>
            </a:r>
          </a:p>
        </p:txBody>
      </p:sp>
      <p:sp>
        <p:nvSpPr>
          <p:cNvPr name="TextBox 15" id="15"/>
          <p:cNvSpPr txBox="true"/>
          <p:nvPr/>
        </p:nvSpPr>
        <p:spPr>
          <a:xfrm rot="0">
            <a:off x="1535173" y="15748692"/>
            <a:ext cx="8391963" cy="1676152"/>
          </a:xfrm>
          <a:prstGeom prst="rect">
            <a:avLst/>
          </a:prstGeom>
        </p:spPr>
        <p:txBody>
          <a:bodyPr anchor="t" rtlCol="false" tIns="0" lIns="0" bIns="0" rIns="0">
            <a:spAutoFit/>
          </a:bodyPr>
          <a:lstStyle/>
          <a:p>
            <a:pPr algn="l">
              <a:lnSpc>
                <a:spcPts val="4357"/>
              </a:lnSpc>
            </a:pPr>
            <a:r>
              <a:rPr lang="en-US" sz="3112" spc="76">
                <a:solidFill>
                  <a:srgbClr val="454F93"/>
                </a:solidFill>
                <a:latin typeface="Inter 1"/>
                <a:ea typeface="Inter 1"/>
                <a:cs typeface="Inter 1"/>
                <a:sym typeface="Inter 1"/>
              </a:rPr>
              <a:t>Référent accueil, responsable créneaux, volants, tournois, etc… AVEC PHOTO ET NUMERO</a:t>
            </a:r>
          </a:p>
        </p:txBody>
      </p:sp>
      <p:sp>
        <p:nvSpPr>
          <p:cNvPr name="Freeform 16" id="16"/>
          <p:cNvSpPr/>
          <p:nvPr/>
        </p:nvSpPr>
        <p:spPr>
          <a:xfrm flipH="false" flipV="false" rot="0">
            <a:off x="2138400" y="333428"/>
            <a:ext cx="3192370" cy="3192370"/>
          </a:xfrm>
          <a:custGeom>
            <a:avLst/>
            <a:gdLst/>
            <a:ahLst/>
            <a:cxnLst/>
            <a:rect r="r" b="b" t="t" l="l"/>
            <a:pathLst>
              <a:path h="3192370" w="3192370">
                <a:moveTo>
                  <a:pt x="0" y="0"/>
                </a:moveTo>
                <a:lnTo>
                  <a:pt x="3192370" y="0"/>
                </a:lnTo>
                <a:lnTo>
                  <a:pt x="3192370" y="3192370"/>
                </a:lnTo>
                <a:lnTo>
                  <a:pt x="0" y="3192370"/>
                </a:lnTo>
                <a:lnTo>
                  <a:pt x="0" y="0"/>
                </a:lnTo>
                <a:close/>
              </a:path>
            </a:pathLst>
          </a:custGeom>
          <a:blipFill>
            <a:blip r:embed="rId5"/>
            <a:stretch>
              <a:fillRect l="0" t="0" r="0" b="0"/>
            </a:stretch>
          </a:blipFill>
        </p:spPr>
      </p:sp>
      <p:grpSp>
        <p:nvGrpSpPr>
          <p:cNvPr name="Group 17" id="17"/>
          <p:cNvGrpSpPr/>
          <p:nvPr/>
        </p:nvGrpSpPr>
        <p:grpSpPr>
          <a:xfrm rot="0">
            <a:off x="0" y="27386804"/>
            <a:ext cx="21384000" cy="2868997"/>
            <a:chOff x="0" y="0"/>
            <a:chExt cx="28512000" cy="3825329"/>
          </a:xfrm>
        </p:grpSpPr>
        <p:grpSp>
          <p:nvGrpSpPr>
            <p:cNvPr name="Group 18" id="18"/>
            <p:cNvGrpSpPr/>
            <p:nvPr/>
          </p:nvGrpSpPr>
          <p:grpSpPr>
            <a:xfrm rot="0">
              <a:off x="4983569" y="0"/>
              <a:ext cx="18556846" cy="3825329"/>
              <a:chOff x="0" y="0"/>
              <a:chExt cx="18556846" cy="3825329"/>
            </a:xfrm>
          </p:grpSpPr>
          <p:sp>
            <p:nvSpPr>
              <p:cNvPr name="Freeform 19" id="19"/>
              <p:cNvSpPr/>
              <p:nvPr/>
            </p:nvSpPr>
            <p:spPr>
              <a:xfrm flipH="false" flipV="false" rot="0">
                <a:off x="0" y="0"/>
                <a:ext cx="18556860" cy="3825367"/>
              </a:xfrm>
              <a:custGeom>
                <a:avLst/>
                <a:gdLst/>
                <a:ahLst/>
                <a:cxnLst/>
                <a:rect r="r" b="b" t="t" l="l"/>
                <a:pathLst>
                  <a:path h="3825367" w="18556860">
                    <a:moveTo>
                      <a:pt x="0" y="0"/>
                    </a:moveTo>
                    <a:lnTo>
                      <a:pt x="18556860" y="0"/>
                    </a:lnTo>
                    <a:lnTo>
                      <a:pt x="18556860" y="3825367"/>
                    </a:lnTo>
                    <a:lnTo>
                      <a:pt x="0" y="3825367"/>
                    </a:lnTo>
                    <a:close/>
                  </a:path>
                </a:pathLst>
              </a:custGeom>
              <a:solidFill>
                <a:srgbClr val="B3132B"/>
              </a:solidFill>
            </p:spPr>
          </p:sp>
        </p:grpSp>
        <p:sp>
          <p:nvSpPr>
            <p:cNvPr name="TextBox 20" id="20"/>
            <p:cNvSpPr txBox="true"/>
            <p:nvPr/>
          </p:nvSpPr>
          <p:spPr>
            <a:xfrm rot="0">
              <a:off x="0" y="1395386"/>
              <a:ext cx="28512000" cy="1082181"/>
            </a:xfrm>
            <a:prstGeom prst="rect">
              <a:avLst/>
            </a:prstGeom>
          </p:spPr>
          <p:txBody>
            <a:bodyPr anchor="t" rtlCol="false" tIns="0" lIns="0" bIns="0" rIns="0">
              <a:spAutoFit/>
            </a:bodyPr>
            <a:lstStyle/>
            <a:p>
              <a:pPr algn="ctr">
                <a:lnSpc>
                  <a:spcPts val="6242"/>
                </a:lnSpc>
              </a:pPr>
              <a:r>
                <a:rPr lang="en-US" b="true" sz="5574" spc="138">
                  <a:solidFill>
                    <a:srgbClr val="FFFFFF"/>
                  </a:solidFill>
                  <a:latin typeface="Cardo Bold"/>
                  <a:ea typeface="Cardo Bold"/>
                  <a:cs typeface="Cardo Bold"/>
                  <a:sym typeface="Cardo Bold"/>
                </a:rPr>
                <a:t>BADMINTON CLUB DES CHATS 😺</a:t>
              </a:r>
            </a:p>
          </p:txBody>
        </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28151" y="-1128151"/>
            <a:ext cx="23649280" cy="32512102"/>
          </a:xfrm>
          <a:custGeom>
            <a:avLst/>
            <a:gdLst/>
            <a:ahLst/>
            <a:cxnLst/>
            <a:rect r="r" b="b" t="t" l="l"/>
            <a:pathLst>
              <a:path h="32512102" w="23649280">
                <a:moveTo>
                  <a:pt x="0" y="0"/>
                </a:moveTo>
                <a:lnTo>
                  <a:pt x="23649280" y="0"/>
                </a:lnTo>
                <a:lnTo>
                  <a:pt x="23649280" y="32512102"/>
                </a:lnTo>
                <a:lnTo>
                  <a:pt x="0" y="325121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134529" y="26704223"/>
            <a:ext cx="2930376"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4" id="4"/>
          <p:cNvSpPr txBox="true"/>
          <p:nvPr/>
        </p:nvSpPr>
        <p:spPr>
          <a:xfrm rot="0">
            <a:off x="9557614" y="26726436"/>
            <a:ext cx="2327100"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5" id="5"/>
          <p:cNvSpPr txBox="true"/>
          <p:nvPr/>
        </p:nvSpPr>
        <p:spPr>
          <a:xfrm rot="0">
            <a:off x="12369870" y="26704223"/>
            <a:ext cx="2738056"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6" id="6"/>
          <p:cNvSpPr txBox="true"/>
          <p:nvPr/>
        </p:nvSpPr>
        <p:spPr>
          <a:xfrm rot="0">
            <a:off x="14921627" y="26704223"/>
            <a:ext cx="2730675" cy="293494"/>
          </a:xfrm>
          <a:prstGeom prst="rect">
            <a:avLst/>
          </a:prstGeom>
        </p:spPr>
        <p:txBody>
          <a:bodyPr anchor="t" rtlCol="false" tIns="0" lIns="0" bIns="0" rIns="0">
            <a:spAutoFit/>
          </a:bodyPr>
          <a:lstStyle/>
          <a:p>
            <a:pPr algn="r">
              <a:lnSpc>
                <a:spcPts val="2051"/>
              </a:lnSpc>
            </a:pPr>
            <a:r>
              <a:rPr lang="en-US" b="true" sz="1465" spc="33">
                <a:solidFill>
                  <a:srgbClr val="6D6D87"/>
                </a:solidFill>
                <a:latin typeface="Inter 1 Bold"/>
                <a:ea typeface="Inter 1 Bold"/>
                <a:cs typeface="Inter 1 Bold"/>
                <a:sym typeface="Inter 1 Bold"/>
              </a:rPr>
              <a:t>...</a:t>
            </a:r>
          </a:p>
        </p:txBody>
      </p:sp>
      <p:sp>
        <p:nvSpPr>
          <p:cNvPr name="TextBox 7" id="7"/>
          <p:cNvSpPr txBox="true"/>
          <p:nvPr/>
        </p:nvSpPr>
        <p:spPr>
          <a:xfrm rot="0">
            <a:off x="-2600954" y="3444364"/>
            <a:ext cx="14485668" cy="1129570"/>
          </a:xfrm>
          <a:prstGeom prst="rect">
            <a:avLst/>
          </a:prstGeom>
        </p:spPr>
        <p:txBody>
          <a:bodyPr anchor="t" rtlCol="false" tIns="0" lIns="0" bIns="0" rIns="0">
            <a:spAutoFit/>
          </a:bodyPr>
          <a:lstStyle/>
          <a:p>
            <a:pPr algn="ctr">
              <a:lnSpc>
                <a:spcPts val="8446"/>
              </a:lnSpc>
            </a:pPr>
            <a:r>
              <a:rPr lang="en-US" b="true" sz="6033" spc="-407">
                <a:solidFill>
                  <a:srgbClr val="6D6D87"/>
                </a:solidFill>
                <a:latin typeface="Cardo Bold"/>
                <a:ea typeface="Cardo Bold"/>
                <a:cs typeface="Cardo Bold"/>
                <a:sym typeface="Cardo Bold"/>
              </a:rPr>
              <a:t>S’inscrire à un tournoi</a:t>
            </a:r>
          </a:p>
        </p:txBody>
      </p:sp>
      <p:sp>
        <p:nvSpPr>
          <p:cNvPr name="TextBox 8" id="8"/>
          <p:cNvSpPr txBox="true"/>
          <p:nvPr/>
        </p:nvSpPr>
        <p:spPr>
          <a:xfrm rot="0">
            <a:off x="-2991412" y="8672484"/>
            <a:ext cx="14485668" cy="1129570"/>
          </a:xfrm>
          <a:prstGeom prst="rect">
            <a:avLst/>
          </a:prstGeom>
        </p:spPr>
        <p:txBody>
          <a:bodyPr anchor="t" rtlCol="false" tIns="0" lIns="0" bIns="0" rIns="0">
            <a:spAutoFit/>
          </a:bodyPr>
          <a:lstStyle/>
          <a:p>
            <a:pPr algn="ctr">
              <a:lnSpc>
                <a:spcPts val="8446"/>
              </a:lnSpc>
            </a:pPr>
            <a:r>
              <a:rPr lang="en-US" b="true" sz="6033" spc="-407">
                <a:solidFill>
                  <a:srgbClr val="6D6D87"/>
                </a:solidFill>
                <a:latin typeface="Cardo Bold"/>
                <a:ea typeface="Cardo Bold"/>
                <a:cs typeface="Cardo Bold"/>
                <a:sym typeface="Cardo Bold"/>
              </a:rPr>
              <a:t>Jouer en Interclubs</a:t>
            </a:r>
          </a:p>
        </p:txBody>
      </p:sp>
      <p:sp>
        <p:nvSpPr>
          <p:cNvPr name="TextBox 9" id="9"/>
          <p:cNvSpPr txBox="true"/>
          <p:nvPr/>
        </p:nvSpPr>
        <p:spPr>
          <a:xfrm rot="0">
            <a:off x="1383992" y="5179504"/>
            <a:ext cx="8391963" cy="1676152"/>
          </a:xfrm>
          <a:prstGeom prst="rect">
            <a:avLst/>
          </a:prstGeom>
        </p:spPr>
        <p:txBody>
          <a:bodyPr anchor="t" rtlCol="false" tIns="0" lIns="0" bIns="0" rIns="0">
            <a:spAutoFit/>
          </a:bodyPr>
          <a:lstStyle/>
          <a:p>
            <a:pPr algn="l">
              <a:lnSpc>
                <a:spcPts val="4357"/>
              </a:lnSpc>
            </a:pPr>
            <a:r>
              <a:rPr lang="en-US" sz="3112" spc="76">
                <a:solidFill>
                  <a:srgbClr val="454F93"/>
                </a:solidFill>
                <a:latin typeface="Inter 1"/>
                <a:ea typeface="Inter 1"/>
                <a:cs typeface="Inter 1"/>
                <a:sym typeface="Inter 1"/>
              </a:rPr>
              <a:t>Lien vers Badnet ?</a:t>
            </a:r>
          </a:p>
          <a:p>
            <a:pPr algn="l">
              <a:lnSpc>
                <a:spcPts val="4357"/>
              </a:lnSpc>
            </a:pPr>
            <a:r>
              <a:rPr lang="en-US" sz="3112" spc="76">
                <a:solidFill>
                  <a:srgbClr val="454F93"/>
                </a:solidFill>
                <a:latin typeface="Inter 1"/>
                <a:ea typeface="Inter 1"/>
                <a:cs typeface="Inter 1"/>
                <a:sym typeface="Inter 1"/>
              </a:rPr>
              <a:t>Référent inscriptions ?</a:t>
            </a:r>
          </a:p>
          <a:p>
            <a:pPr algn="l">
              <a:lnSpc>
                <a:spcPts val="4357"/>
              </a:lnSpc>
            </a:pPr>
            <a:r>
              <a:rPr lang="en-US" sz="3112" spc="76">
                <a:solidFill>
                  <a:srgbClr val="454F93"/>
                </a:solidFill>
                <a:latin typeface="Inter 1"/>
                <a:ea typeface="Inter 1"/>
                <a:cs typeface="Inter 1"/>
                <a:sym typeface="Inter 1"/>
              </a:rPr>
              <a:t>Calendrier ?</a:t>
            </a:r>
          </a:p>
        </p:txBody>
      </p:sp>
      <p:sp>
        <p:nvSpPr>
          <p:cNvPr name="TextBox 10" id="10"/>
          <p:cNvSpPr txBox="true"/>
          <p:nvPr/>
        </p:nvSpPr>
        <p:spPr>
          <a:xfrm rot="0">
            <a:off x="1383992" y="10068344"/>
            <a:ext cx="8391963" cy="2215220"/>
          </a:xfrm>
          <a:prstGeom prst="rect">
            <a:avLst/>
          </a:prstGeom>
        </p:spPr>
        <p:txBody>
          <a:bodyPr anchor="t" rtlCol="false" tIns="0" lIns="0" bIns="0" rIns="0">
            <a:spAutoFit/>
          </a:bodyPr>
          <a:lstStyle/>
          <a:p>
            <a:pPr algn="l">
              <a:lnSpc>
                <a:spcPts val="4357"/>
              </a:lnSpc>
            </a:pPr>
            <a:r>
              <a:rPr lang="en-US" sz="3112" spc="76">
                <a:solidFill>
                  <a:srgbClr val="454F93"/>
                </a:solidFill>
                <a:latin typeface="Inter 1"/>
                <a:ea typeface="Inter 1"/>
                <a:cs typeface="Inter 1"/>
                <a:sym typeface="Inter 1"/>
              </a:rPr>
              <a:t>Equipes</a:t>
            </a:r>
          </a:p>
          <a:p>
            <a:pPr algn="l">
              <a:lnSpc>
                <a:spcPts val="4357"/>
              </a:lnSpc>
            </a:pPr>
            <a:r>
              <a:rPr lang="en-US" sz="3112" spc="76">
                <a:solidFill>
                  <a:srgbClr val="454F93"/>
                </a:solidFill>
                <a:latin typeface="Inter 1"/>
                <a:ea typeface="Inter 1"/>
                <a:cs typeface="Inter 1"/>
                <a:sym typeface="Inter 1"/>
              </a:rPr>
              <a:t>Niveaux</a:t>
            </a:r>
          </a:p>
          <a:p>
            <a:pPr algn="l">
              <a:lnSpc>
                <a:spcPts val="4357"/>
              </a:lnSpc>
            </a:pPr>
            <a:r>
              <a:rPr lang="en-US" sz="3112" spc="76">
                <a:solidFill>
                  <a:srgbClr val="454F93"/>
                </a:solidFill>
                <a:latin typeface="Inter 1"/>
                <a:ea typeface="Inter 1"/>
                <a:cs typeface="Inter 1"/>
                <a:sym typeface="Inter 1"/>
              </a:rPr>
              <a:t>Engagements</a:t>
            </a:r>
          </a:p>
          <a:p>
            <a:pPr algn="l">
              <a:lnSpc>
                <a:spcPts val="4357"/>
              </a:lnSpc>
            </a:pPr>
            <a:r>
              <a:rPr lang="en-US" sz="3112" spc="76">
                <a:solidFill>
                  <a:srgbClr val="454F93"/>
                </a:solidFill>
                <a:latin typeface="Inter 1"/>
                <a:ea typeface="Inter 1"/>
                <a:cs typeface="Inter 1"/>
                <a:sym typeface="Inter 1"/>
              </a:rPr>
              <a:t>Etc. </a:t>
            </a:r>
          </a:p>
        </p:txBody>
      </p:sp>
      <p:sp>
        <p:nvSpPr>
          <p:cNvPr name="TextBox 11" id="11"/>
          <p:cNvSpPr txBox="true"/>
          <p:nvPr/>
        </p:nvSpPr>
        <p:spPr>
          <a:xfrm rot="0">
            <a:off x="-2787663" y="14100391"/>
            <a:ext cx="14485668" cy="1129570"/>
          </a:xfrm>
          <a:prstGeom prst="rect">
            <a:avLst/>
          </a:prstGeom>
        </p:spPr>
        <p:txBody>
          <a:bodyPr anchor="t" rtlCol="false" tIns="0" lIns="0" bIns="0" rIns="0">
            <a:spAutoFit/>
          </a:bodyPr>
          <a:lstStyle/>
          <a:p>
            <a:pPr algn="ctr">
              <a:lnSpc>
                <a:spcPts val="8446"/>
              </a:lnSpc>
            </a:pPr>
            <a:r>
              <a:rPr lang="en-US" b="true" sz="6033" spc="-407">
                <a:solidFill>
                  <a:srgbClr val="6D6D87"/>
                </a:solidFill>
                <a:latin typeface="Cardo Bold"/>
                <a:ea typeface="Cardo Bold"/>
                <a:cs typeface="Cardo Bold"/>
                <a:sym typeface="Cardo Bold"/>
              </a:rPr>
              <a:t>Acheter son matériel</a:t>
            </a:r>
          </a:p>
        </p:txBody>
      </p:sp>
      <p:sp>
        <p:nvSpPr>
          <p:cNvPr name="TextBox 12" id="12"/>
          <p:cNvSpPr txBox="true"/>
          <p:nvPr/>
        </p:nvSpPr>
        <p:spPr>
          <a:xfrm rot="0">
            <a:off x="1383992" y="15496251"/>
            <a:ext cx="8391963" cy="1676152"/>
          </a:xfrm>
          <a:prstGeom prst="rect">
            <a:avLst/>
          </a:prstGeom>
        </p:spPr>
        <p:txBody>
          <a:bodyPr anchor="t" rtlCol="false" tIns="0" lIns="0" bIns="0" rIns="0">
            <a:spAutoFit/>
          </a:bodyPr>
          <a:lstStyle/>
          <a:p>
            <a:pPr algn="l">
              <a:lnSpc>
                <a:spcPts val="4357"/>
              </a:lnSpc>
            </a:pPr>
            <a:r>
              <a:rPr lang="en-US" sz="3112" spc="76">
                <a:solidFill>
                  <a:srgbClr val="454F93"/>
                </a:solidFill>
                <a:latin typeface="Inter 1"/>
                <a:ea typeface="Inter 1"/>
                <a:cs typeface="Inter 1"/>
                <a:sym typeface="Inter 1"/>
              </a:rPr>
              <a:t>Textile, raquette, volants Magasin partenaire ? Référent au club ? Prix et moyen d’achat ? Comment payer ?</a:t>
            </a:r>
          </a:p>
        </p:txBody>
      </p:sp>
      <p:sp>
        <p:nvSpPr>
          <p:cNvPr name="Freeform 13" id="13"/>
          <p:cNvSpPr/>
          <p:nvPr/>
        </p:nvSpPr>
        <p:spPr>
          <a:xfrm flipH="false" flipV="false" rot="0">
            <a:off x="2138400" y="333428"/>
            <a:ext cx="3192370" cy="3192370"/>
          </a:xfrm>
          <a:custGeom>
            <a:avLst/>
            <a:gdLst/>
            <a:ahLst/>
            <a:cxnLst/>
            <a:rect r="r" b="b" t="t" l="l"/>
            <a:pathLst>
              <a:path h="3192370" w="3192370">
                <a:moveTo>
                  <a:pt x="0" y="0"/>
                </a:moveTo>
                <a:lnTo>
                  <a:pt x="3192370" y="0"/>
                </a:lnTo>
                <a:lnTo>
                  <a:pt x="3192370" y="3192370"/>
                </a:lnTo>
                <a:lnTo>
                  <a:pt x="0" y="3192370"/>
                </a:lnTo>
                <a:lnTo>
                  <a:pt x="0" y="0"/>
                </a:lnTo>
                <a:close/>
              </a:path>
            </a:pathLst>
          </a:custGeom>
          <a:blipFill>
            <a:blip r:embed="rId4"/>
            <a:stretch>
              <a:fillRect l="0" t="0" r="0" b="0"/>
            </a:stretch>
          </a:blipFill>
        </p:spPr>
      </p:sp>
      <p:grpSp>
        <p:nvGrpSpPr>
          <p:cNvPr name="Group 14" id="14"/>
          <p:cNvGrpSpPr/>
          <p:nvPr/>
        </p:nvGrpSpPr>
        <p:grpSpPr>
          <a:xfrm rot="0">
            <a:off x="0" y="27386804"/>
            <a:ext cx="21384000" cy="2868997"/>
            <a:chOff x="0" y="0"/>
            <a:chExt cx="28512000" cy="3825329"/>
          </a:xfrm>
        </p:grpSpPr>
        <p:grpSp>
          <p:nvGrpSpPr>
            <p:cNvPr name="Group 15" id="15"/>
            <p:cNvGrpSpPr/>
            <p:nvPr/>
          </p:nvGrpSpPr>
          <p:grpSpPr>
            <a:xfrm rot="0">
              <a:off x="4983569" y="0"/>
              <a:ext cx="18556846" cy="3825329"/>
              <a:chOff x="0" y="0"/>
              <a:chExt cx="18556846" cy="3825329"/>
            </a:xfrm>
          </p:grpSpPr>
          <p:sp>
            <p:nvSpPr>
              <p:cNvPr name="Freeform 16" id="16"/>
              <p:cNvSpPr/>
              <p:nvPr/>
            </p:nvSpPr>
            <p:spPr>
              <a:xfrm flipH="false" flipV="false" rot="0">
                <a:off x="0" y="0"/>
                <a:ext cx="18556860" cy="3825367"/>
              </a:xfrm>
              <a:custGeom>
                <a:avLst/>
                <a:gdLst/>
                <a:ahLst/>
                <a:cxnLst/>
                <a:rect r="r" b="b" t="t" l="l"/>
                <a:pathLst>
                  <a:path h="3825367" w="18556860">
                    <a:moveTo>
                      <a:pt x="0" y="0"/>
                    </a:moveTo>
                    <a:lnTo>
                      <a:pt x="18556860" y="0"/>
                    </a:lnTo>
                    <a:lnTo>
                      <a:pt x="18556860" y="3825367"/>
                    </a:lnTo>
                    <a:lnTo>
                      <a:pt x="0" y="3825367"/>
                    </a:lnTo>
                    <a:close/>
                  </a:path>
                </a:pathLst>
              </a:custGeom>
              <a:solidFill>
                <a:srgbClr val="B3132B"/>
              </a:solidFill>
            </p:spPr>
          </p:sp>
        </p:grpSp>
        <p:sp>
          <p:nvSpPr>
            <p:cNvPr name="TextBox 17" id="17"/>
            <p:cNvSpPr txBox="true"/>
            <p:nvPr/>
          </p:nvSpPr>
          <p:spPr>
            <a:xfrm rot="0">
              <a:off x="0" y="1395386"/>
              <a:ext cx="28512000" cy="1082181"/>
            </a:xfrm>
            <a:prstGeom prst="rect">
              <a:avLst/>
            </a:prstGeom>
          </p:spPr>
          <p:txBody>
            <a:bodyPr anchor="t" rtlCol="false" tIns="0" lIns="0" bIns="0" rIns="0">
              <a:spAutoFit/>
            </a:bodyPr>
            <a:lstStyle/>
            <a:p>
              <a:pPr algn="ctr">
                <a:lnSpc>
                  <a:spcPts val="6242"/>
                </a:lnSpc>
              </a:pPr>
              <a:r>
                <a:rPr lang="en-US" b="true" sz="5574" spc="138">
                  <a:solidFill>
                    <a:srgbClr val="FFFFFF"/>
                  </a:solidFill>
                  <a:latin typeface="Cardo Bold"/>
                  <a:ea typeface="Cardo Bold"/>
                  <a:cs typeface="Cardo Bold"/>
                  <a:sym typeface="Cardo Bold"/>
                </a:rPr>
                <a:t>BADMINTON CLUB DES CHATS 😺</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28151" y="-1128151"/>
            <a:ext cx="23649280" cy="32512102"/>
          </a:xfrm>
          <a:custGeom>
            <a:avLst/>
            <a:gdLst/>
            <a:ahLst/>
            <a:cxnLst/>
            <a:rect r="r" b="b" t="t" l="l"/>
            <a:pathLst>
              <a:path h="32512102" w="23649280">
                <a:moveTo>
                  <a:pt x="0" y="0"/>
                </a:moveTo>
                <a:lnTo>
                  <a:pt x="23649280" y="0"/>
                </a:lnTo>
                <a:lnTo>
                  <a:pt x="23649280" y="32512102"/>
                </a:lnTo>
                <a:lnTo>
                  <a:pt x="0" y="3251210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134529" y="26704223"/>
            <a:ext cx="2930376"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4" id="4"/>
          <p:cNvSpPr txBox="true"/>
          <p:nvPr/>
        </p:nvSpPr>
        <p:spPr>
          <a:xfrm rot="0">
            <a:off x="9557614" y="26726436"/>
            <a:ext cx="2327100"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5" id="5"/>
          <p:cNvSpPr txBox="true"/>
          <p:nvPr/>
        </p:nvSpPr>
        <p:spPr>
          <a:xfrm rot="0">
            <a:off x="12369870" y="26704223"/>
            <a:ext cx="2738056" cy="293494"/>
          </a:xfrm>
          <a:prstGeom prst="rect">
            <a:avLst/>
          </a:prstGeom>
        </p:spPr>
        <p:txBody>
          <a:bodyPr anchor="t" rtlCol="false" tIns="0" lIns="0" bIns="0" rIns="0">
            <a:spAutoFit/>
          </a:bodyPr>
          <a:lstStyle/>
          <a:p>
            <a:pPr algn="ctr">
              <a:lnSpc>
                <a:spcPts val="2051"/>
              </a:lnSpc>
            </a:pPr>
            <a:r>
              <a:rPr lang="en-US" b="true" sz="1465" spc="33">
                <a:solidFill>
                  <a:srgbClr val="6D6D87"/>
                </a:solidFill>
                <a:latin typeface="Inter 1 Bold"/>
                <a:ea typeface="Inter 1 Bold"/>
                <a:cs typeface="Inter 1 Bold"/>
                <a:sym typeface="Inter 1 Bold"/>
              </a:rPr>
              <a:t>...</a:t>
            </a:r>
          </a:p>
        </p:txBody>
      </p:sp>
      <p:sp>
        <p:nvSpPr>
          <p:cNvPr name="TextBox 6" id="6"/>
          <p:cNvSpPr txBox="true"/>
          <p:nvPr/>
        </p:nvSpPr>
        <p:spPr>
          <a:xfrm rot="0">
            <a:off x="14921627" y="26704223"/>
            <a:ext cx="2730675" cy="293494"/>
          </a:xfrm>
          <a:prstGeom prst="rect">
            <a:avLst/>
          </a:prstGeom>
        </p:spPr>
        <p:txBody>
          <a:bodyPr anchor="t" rtlCol="false" tIns="0" lIns="0" bIns="0" rIns="0">
            <a:spAutoFit/>
          </a:bodyPr>
          <a:lstStyle/>
          <a:p>
            <a:pPr algn="r">
              <a:lnSpc>
                <a:spcPts val="2051"/>
              </a:lnSpc>
            </a:pPr>
            <a:r>
              <a:rPr lang="en-US" b="true" sz="1465" spc="33">
                <a:solidFill>
                  <a:srgbClr val="6D6D87"/>
                </a:solidFill>
                <a:latin typeface="Inter 1 Bold"/>
                <a:ea typeface="Inter 1 Bold"/>
                <a:cs typeface="Inter 1 Bold"/>
                <a:sym typeface="Inter 1 Bold"/>
              </a:rPr>
              <a:t>...</a:t>
            </a:r>
          </a:p>
        </p:txBody>
      </p:sp>
      <p:sp>
        <p:nvSpPr>
          <p:cNvPr name="TextBox 7" id="7"/>
          <p:cNvSpPr txBox="true"/>
          <p:nvPr/>
        </p:nvSpPr>
        <p:spPr>
          <a:xfrm rot="0">
            <a:off x="-4094788" y="3444364"/>
            <a:ext cx="14485668" cy="1129570"/>
          </a:xfrm>
          <a:prstGeom prst="rect">
            <a:avLst/>
          </a:prstGeom>
        </p:spPr>
        <p:txBody>
          <a:bodyPr anchor="t" rtlCol="false" tIns="0" lIns="0" bIns="0" rIns="0">
            <a:spAutoFit/>
          </a:bodyPr>
          <a:lstStyle/>
          <a:p>
            <a:pPr algn="ctr">
              <a:lnSpc>
                <a:spcPts val="8446"/>
              </a:lnSpc>
            </a:pPr>
            <a:r>
              <a:rPr lang="en-US" b="true" sz="6033" spc="-407">
                <a:solidFill>
                  <a:srgbClr val="6D6D87"/>
                </a:solidFill>
                <a:latin typeface="Cardo Bold"/>
                <a:ea typeface="Cardo Bold"/>
                <a:cs typeface="Cardo Bold"/>
                <a:sym typeface="Cardo Bold"/>
              </a:rPr>
              <a:t>Tutos utiles </a:t>
            </a:r>
          </a:p>
        </p:txBody>
      </p:sp>
      <p:grpSp>
        <p:nvGrpSpPr>
          <p:cNvPr name="Group 8" id="8"/>
          <p:cNvGrpSpPr/>
          <p:nvPr/>
        </p:nvGrpSpPr>
        <p:grpSpPr>
          <a:xfrm rot="0">
            <a:off x="0" y="27386804"/>
            <a:ext cx="21384000" cy="2868997"/>
            <a:chOff x="0" y="0"/>
            <a:chExt cx="28512000" cy="3825329"/>
          </a:xfrm>
        </p:grpSpPr>
        <p:grpSp>
          <p:nvGrpSpPr>
            <p:cNvPr name="Group 9" id="9"/>
            <p:cNvGrpSpPr/>
            <p:nvPr/>
          </p:nvGrpSpPr>
          <p:grpSpPr>
            <a:xfrm rot="0">
              <a:off x="4983569" y="0"/>
              <a:ext cx="18556846" cy="3825329"/>
              <a:chOff x="0" y="0"/>
              <a:chExt cx="18556846" cy="3825329"/>
            </a:xfrm>
          </p:grpSpPr>
          <p:sp>
            <p:nvSpPr>
              <p:cNvPr name="Freeform 10" id="10"/>
              <p:cNvSpPr/>
              <p:nvPr/>
            </p:nvSpPr>
            <p:spPr>
              <a:xfrm flipH="false" flipV="false" rot="0">
                <a:off x="0" y="0"/>
                <a:ext cx="18556860" cy="3825367"/>
              </a:xfrm>
              <a:custGeom>
                <a:avLst/>
                <a:gdLst/>
                <a:ahLst/>
                <a:cxnLst/>
                <a:rect r="r" b="b" t="t" l="l"/>
                <a:pathLst>
                  <a:path h="3825367" w="18556860">
                    <a:moveTo>
                      <a:pt x="0" y="0"/>
                    </a:moveTo>
                    <a:lnTo>
                      <a:pt x="18556860" y="0"/>
                    </a:lnTo>
                    <a:lnTo>
                      <a:pt x="18556860" y="3825367"/>
                    </a:lnTo>
                    <a:lnTo>
                      <a:pt x="0" y="3825367"/>
                    </a:lnTo>
                    <a:close/>
                  </a:path>
                </a:pathLst>
              </a:custGeom>
              <a:solidFill>
                <a:srgbClr val="B3132B"/>
              </a:solidFill>
            </p:spPr>
          </p:sp>
        </p:grpSp>
        <p:sp>
          <p:nvSpPr>
            <p:cNvPr name="TextBox 11" id="11"/>
            <p:cNvSpPr txBox="true"/>
            <p:nvPr/>
          </p:nvSpPr>
          <p:spPr>
            <a:xfrm rot="0">
              <a:off x="0" y="1395386"/>
              <a:ext cx="28512000" cy="1082181"/>
            </a:xfrm>
            <a:prstGeom prst="rect">
              <a:avLst/>
            </a:prstGeom>
          </p:spPr>
          <p:txBody>
            <a:bodyPr anchor="t" rtlCol="false" tIns="0" lIns="0" bIns="0" rIns="0">
              <a:spAutoFit/>
            </a:bodyPr>
            <a:lstStyle/>
            <a:p>
              <a:pPr algn="ctr">
                <a:lnSpc>
                  <a:spcPts val="6242"/>
                </a:lnSpc>
              </a:pPr>
              <a:r>
                <a:rPr lang="en-US" b="true" sz="5574" spc="138">
                  <a:solidFill>
                    <a:srgbClr val="FFFFFF"/>
                  </a:solidFill>
                  <a:latin typeface="Cardo Bold"/>
                  <a:ea typeface="Cardo Bold"/>
                  <a:cs typeface="Cardo Bold"/>
                  <a:sym typeface="Cardo Bold"/>
                </a:rPr>
                <a:t>BADMINTON CLUB DES CHATS 😺</a:t>
              </a:r>
            </a:p>
          </p:txBody>
        </p:sp>
      </p:grpSp>
      <p:sp>
        <p:nvSpPr>
          <p:cNvPr name="TextBox 12" id="12"/>
          <p:cNvSpPr txBox="true"/>
          <p:nvPr/>
        </p:nvSpPr>
        <p:spPr>
          <a:xfrm rot="0">
            <a:off x="-2991412" y="8672484"/>
            <a:ext cx="14485668" cy="1129570"/>
          </a:xfrm>
          <a:prstGeom prst="rect">
            <a:avLst/>
          </a:prstGeom>
        </p:spPr>
        <p:txBody>
          <a:bodyPr anchor="t" rtlCol="false" tIns="0" lIns="0" bIns="0" rIns="0">
            <a:spAutoFit/>
          </a:bodyPr>
          <a:lstStyle/>
          <a:p>
            <a:pPr algn="ctr">
              <a:lnSpc>
                <a:spcPts val="8446"/>
              </a:lnSpc>
            </a:pPr>
            <a:r>
              <a:rPr lang="en-US" b="true" sz="6033" spc="-407">
                <a:solidFill>
                  <a:srgbClr val="6D6D87"/>
                </a:solidFill>
                <a:latin typeface="Cardo Bold"/>
                <a:ea typeface="Cardo Bold"/>
                <a:cs typeface="Cardo Bold"/>
                <a:sym typeface="Cardo Bold"/>
              </a:rPr>
              <a:t>              Nos bons plans partenaires</a:t>
            </a:r>
          </a:p>
        </p:txBody>
      </p:sp>
      <p:sp>
        <p:nvSpPr>
          <p:cNvPr name="TextBox 13" id="13"/>
          <p:cNvSpPr txBox="true"/>
          <p:nvPr/>
        </p:nvSpPr>
        <p:spPr>
          <a:xfrm rot="0">
            <a:off x="1383992" y="5179504"/>
            <a:ext cx="9006888" cy="1137085"/>
          </a:xfrm>
          <a:prstGeom prst="rect">
            <a:avLst/>
          </a:prstGeom>
        </p:spPr>
        <p:txBody>
          <a:bodyPr anchor="t" rtlCol="false" tIns="0" lIns="0" bIns="0" rIns="0">
            <a:spAutoFit/>
          </a:bodyPr>
          <a:lstStyle/>
          <a:p>
            <a:pPr algn="l">
              <a:lnSpc>
                <a:spcPts val="4357"/>
              </a:lnSpc>
            </a:pPr>
            <a:r>
              <a:rPr lang="en-US" sz="3112" spc="76">
                <a:solidFill>
                  <a:srgbClr val="454F93"/>
                </a:solidFill>
                <a:latin typeface="Inter 1"/>
                <a:ea typeface="Inter 1"/>
                <a:cs typeface="Inter 1"/>
                <a:sym typeface="Inter 1"/>
              </a:rPr>
              <a:t>➢ Faire son sac de badminton ➢ Monter un terrain ➢ 10 Règles d’Or du badiste ➢ ….</a:t>
            </a:r>
          </a:p>
        </p:txBody>
      </p:sp>
      <p:sp>
        <p:nvSpPr>
          <p:cNvPr name="TextBox 14" id="14"/>
          <p:cNvSpPr txBox="true"/>
          <p:nvPr/>
        </p:nvSpPr>
        <p:spPr>
          <a:xfrm rot="0">
            <a:off x="1383992" y="10068344"/>
            <a:ext cx="8391963" cy="1137085"/>
          </a:xfrm>
          <a:prstGeom prst="rect">
            <a:avLst/>
          </a:prstGeom>
        </p:spPr>
        <p:txBody>
          <a:bodyPr anchor="t" rtlCol="false" tIns="0" lIns="0" bIns="0" rIns="0">
            <a:spAutoFit/>
          </a:bodyPr>
          <a:lstStyle/>
          <a:p>
            <a:pPr algn="l">
              <a:lnSpc>
                <a:spcPts val="4357"/>
              </a:lnSpc>
            </a:pPr>
            <a:r>
              <a:rPr lang="en-US" sz="3112" spc="76">
                <a:solidFill>
                  <a:srgbClr val="454F93"/>
                </a:solidFill>
                <a:latin typeface="Inter 1"/>
                <a:ea typeface="Inter 1"/>
                <a:cs typeface="Inter 1"/>
                <a:sym typeface="Inter 1"/>
              </a:rPr>
              <a:t>Les bons plans et ou le logo des partenaires du club </a:t>
            </a:r>
          </a:p>
        </p:txBody>
      </p:sp>
      <p:sp>
        <p:nvSpPr>
          <p:cNvPr name="TextBox 15" id="15"/>
          <p:cNvSpPr txBox="true"/>
          <p:nvPr/>
        </p:nvSpPr>
        <p:spPr>
          <a:xfrm rot="0">
            <a:off x="-3297022" y="14100391"/>
            <a:ext cx="14485668" cy="1129570"/>
          </a:xfrm>
          <a:prstGeom prst="rect">
            <a:avLst/>
          </a:prstGeom>
        </p:spPr>
        <p:txBody>
          <a:bodyPr anchor="t" rtlCol="false" tIns="0" lIns="0" bIns="0" rIns="0">
            <a:spAutoFit/>
          </a:bodyPr>
          <a:lstStyle/>
          <a:p>
            <a:pPr algn="ctr">
              <a:lnSpc>
                <a:spcPts val="8446"/>
              </a:lnSpc>
            </a:pPr>
            <a:r>
              <a:rPr lang="en-US" b="true" sz="6033" spc="-407">
                <a:solidFill>
                  <a:srgbClr val="6D6D87"/>
                </a:solidFill>
                <a:latin typeface="Cardo Bold"/>
                <a:ea typeface="Cardo Bold"/>
                <a:cs typeface="Cardo Bold"/>
                <a:sym typeface="Cardo Bold"/>
              </a:rPr>
              <a:t>S’investir au club</a:t>
            </a:r>
          </a:p>
        </p:txBody>
      </p:sp>
      <p:sp>
        <p:nvSpPr>
          <p:cNvPr name="TextBox 16" id="16"/>
          <p:cNvSpPr txBox="true"/>
          <p:nvPr/>
        </p:nvSpPr>
        <p:spPr>
          <a:xfrm rot="0">
            <a:off x="1383992" y="15496251"/>
            <a:ext cx="8391963" cy="1137085"/>
          </a:xfrm>
          <a:prstGeom prst="rect">
            <a:avLst/>
          </a:prstGeom>
        </p:spPr>
        <p:txBody>
          <a:bodyPr anchor="t" rtlCol="false" tIns="0" lIns="0" bIns="0" rIns="0">
            <a:spAutoFit/>
          </a:bodyPr>
          <a:lstStyle/>
          <a:p>
            <a:pPr algn="l">
              <a:lnSpc>
                <a:spcPts val="4357"/>
              </a:lnSpc>
            </a:pPr>
            <a:r>
              <a:rPr lang="en-US" sz="3112" spc="76">
                <a:solidFill>
                  <a:srgbClr val="454F93"/>
                </a:solidFill>
                <a:latin typeface="Inter 1"/>
                <a:ea typeface="Inter 1"/>
                <a:cs typeface="Inter 1"/>
                <a:sym typeface="Inter 1"/>
              </a:rPr>
              <a:t>Devenir bénévole, intégrer le CA, avantages, besoins, fiches de postes etc…</a:t>
            </a:r>
          </a:p>
        </p:txBody>
      </p:sp>
      <p:grpSp>
        <p:nvGrpSpPr>
          <p:cNvPr name="Group 17" id="17"/>
          <p:cNvGrpSpPr/>
          <p:nvPr/>
        </p:nvGrpSpPr>
        <p:grpSpPr>
          <a:xfrm rot="0">
            <a:off x="15410774" y="3072965"/>
            <a:ext cx="4489085" cy="4489085"/>
            <a:chOff x="0" y="0"/>
            <a:chExt cx="5985446" cy="5985446"/>
          </a:xfrm>
        </p:grpSpPr>
        <p:sp>
          <p:nvSpPr>
            <p:cNvPr name="Freeform 18" id="18"/>
            <p:cNvSpPr/>
            <p:nvPr/>
          </p:nvSpPr>
          <p:spPr>
            <a:xfrm flipH="false" flipV="false" rot="0">
              <a:off x="0" y="0"/>
              <a:ext cx="5985383" cy="5985383"/>
            </a:xfrm>
            <a:custGeom>
              <a:avLst/>
              <a:gdLst/>
              <a:ahLst/>
              <a:cxnLst/>
              <a:rect r="r" b="b" t="t" l="l"/>
              <a:pathLst>
                <a:path h="5985383" w="5985383">
                  <a:moveTo>
                    <a:pt x="0" y="0"/>
                  </a:moveTo>
                  <a:lnTo>
                    <a:pt x="5985383" y="0"/>
                  </a:lnTo>
                  <a:lnTo>
                    <a:pt x="5985383" y="5985383"/>
                  </a:lnTo>
                  <a:lnTo>
                    <a:pt x="0" y="5985383"/>
                  </a:lnTo>
                  <a:lnTo>
                    <a:pt x="0" y="0"/>
                  </a:lnTo>
                  <a:close/>
                </a:path>
              </a:pathLst>
            </a:custGeom>
            <a:blipFill>
              <a:blip r:embed="rId4"/>
              <a:stretch>
                <a:fillRect l="0" t="0" r="-1" b="-1"/>
              </a:stretch>
            </a:blipFill>
          </p:spPr>
        </p:sp>
      </p:grpSp>
      <p:sp>
        <p:nvSpPr>
          <p:cNvPr name="Freeform 19" id="19"/>
          <p:cNvSpPr/>
          <p:nvPr/>
        </p:nvSpPr>
        <p:spPr>
          <a:xfrm flipH="false" flipV="false" rot="0">
            <a:off x="2138400" y="333428"/>
            <a:ext cx="3192370" cy="3192370"/>
          </a:xfrm>
          <a:custGeom>
            <a:avLst/>
            <a:gdLst/>
            <a:ahLst/>
            <a:cxnLst/>
            <a:rect r="r" b="b" t="t" l="l"/>
            <a:pathLst>
              <a:path h="3192370" w="3192370">
                <a:moveTo>
                  <a:pt x="0" y="0"/>
                </a:moveTo>
                <a:lnTo>
                  <a:pt x="3192370" y="0"/>
                </a:lnTo>
                <a:lnTo>
                  <a:pt x="3192370" y="3192370"/>
                </a:lnTo>
                <a:lnTo>
                  <a:pt x="0" y="3192370"/>
                </a:lnTo>
                <a:lnTo>
                  <a:pt x="0" y="0"/>
                </a:lnTo>
                <a:close/>
              </a:path>
            </a:pathLst>
          </a:custGeom>
          <a:blipFill>
            <a:blip r:embed="rId5"/>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225628"/>
            <a:ext cx="21392988" cy="30481438"/>
          </a:xfrm>
          <a:custGeom>
            <a:avLst/>
            <a:gdLst/>
            <a:ahLst/>
            <a:cxnLst/>
            <a:rect r="r" b="b" t="t" l="l"/>
            <a:pathLst>
              <a:path h="30481438" w="21392988">
                <a:moveTo>
                  <a:pt x="0" y="0"/>
                </a:moveTo>
                <a:lnTo>
                  <a:pt x="21392988" y="0"/>
                </a:lnTo>
                <a:lnTo>
                  <a:pt x="21392988" y="30481438"/>
                </a:lnTo>
                <a:lnTo>
                  <a:pt x="0" y="3048143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10494" y="5814832"/>
            <a:ext cx="18372001" cy="6785781"/>
          </a:xfrm>
          <a:prstGeom prst="rect">
            <a:avLst/>
          </a:prstGeom>
        </p:spPr>
        <p:txBody>
          <a:bodyPr anchor="t" rtlCol="false" tIns="0" lIns="0" bIns="0" rIns="0">
            <a:spAutoFit/>
          </a:bodyPr>
          <a:lstStyle/>
          <a:p>
            <a:pPr algn="ctr">
              <a:lnSpc>
                <a:spcPts val="10710"/>
              </a:lnSpc>
            </a:pPr>
            <a:r>
              <a:rPr lang="en-US" b="true" sz="7651" spc="-517">
                <a:solidFill>
                  <a:srgbClr val="6D6D87"/>
                </a:solidFill>
                <a:latin typeface="Cardo Bold"/>
                <a:ea typeface="Cardo Bold"/>
                <a:cs typeface="Cardo Bold"/>
                <a:sym typeface="Cardo Bold"/>
              </a:rPr>
              <a:t>PAGE DE FIN DE LIVRET </a:t>
            </a:r>
          </a:p>
          <a:p>
            <a:pPr algn="ctr">
              <a:lnSpc>
                <a:spcPts val="10710"/>
              </a:lnSpc>
            </a:pPr>
            <a:r>
              <a:rPr lang="en-US" b="true" sz="7651" spc="-517">
                <a:solidFill>
                  <a:srgbClr val="6D6D87"/>
                </a:solidFill>
                <a:latin typeface="Cardo Bold"/>
                <a:ea typeface="Cardo Bold"/>
                <a:cs typeface="Cardo Bold"/>
                <a:sym typeface="Cardo Bold"/>
              </a:rPr>
              <a:t>AVEC LE VISUEL DE VOTRE CHOIX </a:t>
            </a:r>
          </a:p>
          <a:p>
            <a:pPr algn="ctr">
              <a:lnSpc>
                <a:spcPts val="10710"/>
              </a:lnSpc>
            </a:pPr>
            <a:r>
              <a:rPr lang="en-US" b="true" sz="7651" spc="-517">
                <a:solidFill>
                  <a:srgbClr val="6D6D87"/>
                </a:solidFill>
                <a:latin typeface="Cardo Bold"/>
                <a:ea typeface="Cardo Bold"/>
                <a:cs typeface="Cardo Bold"/>
                <a:sym typeface="Cardo Bold"/>
              </a:rPr>
              <a:t>+ UNE PHRASE TYPE “BONNE SAISON A TOUTES ET TOUS” ET/OU LE SLOGAN DU CLUB</a:t>
            </a:r>
          </a:p>
        </p:txBody>
      </p:sp>
      <p:grpSp>
        <p:nvGrpSpPr>
          <p:cNvPr name="Group 4" id="4"/>
          <p:cNvGrpSpPr/>
          <p:nvPr/>
        </p:nvGrpSpPr>
        <p:grpSpPr>
          <a:xfrm rot="0">
            <a:off x="6120925" y="20777280"/>
            <a:ext cx="9142150" cy="2398999"/>
            <a:chOff x="0" y="0"/>
            <a:chExt cx="12189534" cy="3198666"/>
          </a:xfrm>
        </p:grpSpPr>
        <p:sp>
          <p:nvSpPr>
            <p:cNvPr name="Freeform 5" id="5"/>
            <p:cNvSpPr/>
            <p:nvPr/>
          </p:nvSpPr>
          <p:spPr>
            <a:xfrm flipH="false" flipV="false" rot="0">
              <a:off x="3297465" y="63605"/>
              <a:ext cx="3477067" cy="3135061"/>
            </a:xfrm>
            <a:custGeom>
              <a:avLst/>
              <a:gdLst/>
              <a:ahLst/>
              <a:cxnLst/>
              <a:rect r="r" b="b" t="t" l="l"/>
              <a:pathLst>
                <a:path h="3135061" w="3477067">
                  <a:moveTo>
                    <a:pt x="0" y="0"/>
                  </a:moveTo>
                  <a:lnTo>
                    <a:pt x="3477067" y="0"/>
                  </a:lnTo>
                  <a:lnTo>
                    <a:pt x="3477067" y="3135061"/>
                  </a:lnTo>
                  <a:lnTo>
                    <a:pt x="0" y="3135061"/>
                  </a:lnTo>
                  <a:lnTo>
                    <a:pt x="0" y="0"/>
                  </a:lnTo>
                  <a:close/>
                </a:path>
              </a:pathLst>
            </a:custGeom>
            <a:blipFill>
              <a:blip r:embed="rId4"/>
              <a:stretch>
                <a:fillRect l="0" t="0" r="0" b="0"/>
              </a:stretch>
            </a:blipFill>
          </p:spPr>
        </p:sp>
        <p:sp>
          <p:nvSpPr>
            <p:cNvPr name="Freeform 6" id="6"/>
            <p:cNvSpPr/>
            <p:nvPr/>
          </p:nvSpPr>
          <p:spPr>
            <a:xfrm flipH="false" flipV="false" rot="0">
              <a:off x="0" y="63605"/>
              <a:ext cx="2297139" cy="2983298"/>
            </a:xfrm>
            <a:custGeom>
              <a:avLst/>
              <a:gdLst/>
              <a:ahLst/>
              <a:cxnLst/>
              <a:rect r="r" b="b" t="t" l="l"/>
              <a:pathLst>
                <a:path h="2983298" w="2297139">
                  <a:moveTo>
                    <a:pt x="0" y="0"/>
                  </a:moveTo>
                  <a:lnTo>
                    <a:pt x="2297139" y="0"/>
                  </a:lnTo>
                  <a:lnTo>
                    <a:pt x="2297139" y="2983298"/>
                  </a:lnTo>
                  <a:lnTo>
                    <a:pt x="0" y="2983298"/>
                  </a:lnTo>
                  <a:lnTo>
                    <a:pt x="0" y="0"/>
                  </a:lnTo>
                  <a:close/>
                </a:path>
              </a:pathLst>
            </a:custGeom>
            <a:blipFill>
              <a:blip r:embed="rId5"/>
              <a:stretch>
                <a:fillRect l="0" t="0" r="0" b="0"/>
              </a:stretch>
            </a:blipFill>
          </p:spPr>
        </p:sp>
        <p:sp>
          <p:nvSpPr>
            <p:cNvPr name="Freeform 7" id="7"/>
            <p:cNvSpPr/>
            <p:nvPr/>
          </p:nvSpPr>
          <p:spPr>
            <a:xfrm flipH="false" flipV="false" rot="0">
              <a:off x="7774857" y="0"/>
              <a:ext cx="4414677" cy="3110508"/>
            </a:xfrm>
            <a:custGeom>
              <a:avLst/>
              <a:gdLst/>
              <a:ahLst/>
              <a:cxnLst/>
              <a:rect r="r" b="b" t="t" l="l"/>
              <a:pathLst>
                <a:path h="3110508" w="4414677">
                  <a:moveTo>
                    <a:pt x="0" y="0"/>
                  </a:moveTo>
                  <a:lnTo>
                    <a:pt x="4414677" y="0"/>
                  </a:lnTo>
                  <a:lnTo>
                    <a:pt x="4414677" y="3110508"/>
                  </a:lnTo>
                  <a:lnTo>
                    <a:pt x="0" y="3110508"/>
                  </a:lnTo>
                  <a:lnTo>
                    <a:pt x="0" y="0"/>
                  </a:lnTo>
                  <a:close/>
                </a:path>
              </a:pathLst>
            </a:custGeom>
            <a:blipFill>
              <a:blip r:embed="rId6"/>
              <a:stretch>
                <a:fillRect l="0" t="0" r="0" b="0"/>
              </a:stretch>
            </a:blipFill>
          </p:spPr>
        </p:sp>
      </p:grpSp>
      <p:sp>
        <p:nvSpPr>
          <p:cNvPr name="Freeform 8" id="8"/>
          <p:cNvSpPr/>
          <p:nvPr/>
        </p:nvSpPr>
        <p:spPr>
          <a:xfrm flipH="false" flipV="false" rot="0">
            <a:off x="8268980" y="24262878"/>
            <a:ext cx="4846040" cy="4846040"/>
          </a:xfrm>
          <a:custGeom>
            <a:avLst/>
            <a:gdLst/>
            <a:ahLst/>
            <a:cxnLst/>
            <a:rect r="r" b="b" t="t" l="l"/>
            <a:pathLst>
              <a:path h="4846040" w="4846040">
                <a:moveTo>
                  <a:pt x="0" y="0"/>
                </a:moveTo>
                <a:lnTo>
                  <a:pt x="4846040" y="0"/>
                </a:lnTo>
                <a:lnTo>
                  <a:pt x="4846040" y="4846040"/>
                </a:lnTo>
                <a:lnTo>
                  <a:pt x="0" y="4846040"/>
                </a:lnTo>
                <a:lnTo>
                  <a:pt x="0" y="0"/>
                </a:lnTo>
                <a:close/>
              </a:path>
            </a:pathLst>
          </a:custGeom>
          <a:blipFill>
            <a:blip r:embed="rId7"/>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DAHWNxzZXVM</dc:identifier>
  <dcterms:modified xsi:type="dcterms:W3CDTF">2011-08-01T06:04:30Z</dcterms:modified>
  <cp:revision>1</cp:revision>
  <dc:title>Livret d’accueil du licencié 2627 - version club du Rhône - Lyon Métropole</dc:title>
</cp:coreProperties>
</file>